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s>

</file>

<file path=ppt/media/image1.gif>
</file>

<file path=ppt/media/image1.png>
</file>

<file path=ppt/media/image1.tif>
</file>

<file path=ppt/media/image10.png>
</file>

<file path=ppt/media/image11.png>
</file>

<file path=ppt/media/image12.png>
</file>

<file path=ppt/media/image13.png>
</file>

<file path=ppt/media/image2.gif>
</file>

<file path=ppt/media/image2.png>
</file>

<file path=ppt/media/image2.tif>
</file>

<file path=ppt/media/image3.gif>
</file>

<file path=ppt/media/image3.png>
</file>

<file path=ppt/media/image3.tif>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p:nvPr>
            <p:ph type="sldImg"/>
          </p:nvPr>
        </p:nvSpPr>
        <p:spPr>
          <a:xfrm>
            <a:off x="1143000" y="685800"/>
            <a:ext cx="4572000" cy="3429000"/>
          </a:xfrm>
          <a:prstGeom prst="rect">
            <a:avLst/>
          </a:prstGeom>
        </p:spPr>
        <p:txBody>
          <a:bodyPr/>
          <a:lstStyle/>
          <a:p>
            <a:pPr/>
          </a:p>
        </p:txBody>
      </p:sp>
      <p:sp>
        <p:nvSpPr>
          <p:cNvPr id="137" name="Shape 13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Helvetica"/>
                <a:ea typeface="Helvetica"/>
                <a:cs typeface="Helvetica"/>
                <a:sym typeface="Helvetica"/>
              </a:defRPr>
            </a:lvl1pPr>
          </a:lstStyle>
          <a:p>
            <a:pPr/>
            <a:r>
              <a:t>–Johnny Appleseed</a:t>
            </a:r>
          </a:p>
        </p:txBody>
      </p:sp>
      <p:sp>
        <p:nvSpPr>
          <p:cNvPr id="94" name="“Type a quote here.”"/>
          <p:cNvSpPr txBox="1"/>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117" name="Line"/>
          <p:cNvSpPr/>
          <p:nvPr>
            <p:ph type="body" sz="quarter" idx="13"/>
          </p:nvPr>
        </p:nvSpPr>
        <p:spPr>
          <a:xfrm>
            <a:off x="571500" y="5588000"/>
            <a:ext cx="11875780" cy="3"/>
          </a:xfrm>
          <a:prstGeom prst="line">
            <a:avLst/>
          </a:prstGeom>
          <a:ln w="38100" cap="rnd">
            <a:solidFill>
              <a:srgbClr val="747676"/>
            </a:solidFill>
            <a:custDash>
              <a:ds d="100000" sp="200000"/>
            </a:custDash>
            <a:round/>
          </a:ln>
        </p:spPr>
        <p:txBody>
          <a:bodyPr>
            <a:noAutofit/>
          </a:bodyPr>
          <a:lstStyle/>
          <a:p>
            <a:pPr marL="0" indent="0" defTabSz="457200">
              <a:spcBef>
                <a:spcPts val="0"/>
              </a:spcBef>
              <a:buSzTx/>
              <a:buNone/>
              <a:defRPr sz="1200">
                <a:latin typeface="Helvetica"/>
                <a:ea typeface="Helvetica"/>
                <a:cs typeface="Helvetica"/>
                <a:sym typeface="Helvetica"/>
              </a:defRPr>
            </a:pPr>
          </a:p>
        </p:txBody>
      </p:sp>
      <p:sp>
        <p:nvSpPr>
          <p:cNvPr id="118" name="Title Text"/>
          <p:cNvSpPr txBox="1"/>
          <p:nvPr>
            <p:ph type="title"/>
          </p:nvPr>
        </p:nvSpPr>
        <p:spPr>
          <a:xfrm>
            <a:off x="571500" y="571500"/>
            <a:ext cx="11861800" cy="5181600"/>
          </a:xfrm>
          <a:prstGeom prst="rect">
            <a:avLst/>
          </a:prstGeom>
        </p:spPr>
        <p:txBody>
          <a:bodyPr anchor="b"/>
          <a:lstStyle>
            <a:lvl1pPr>
              <a:lnSpc>
                <a:spcPct val="80000"/>
              </a:lnSpc>
              <a:defRPr cap="all" sz="12100">
                <a:solidFill>
                  <a:srgbClr val="5C5C5C"/>
                </a:solidFill>
                <a:latin typeface="DIN Condensed"/>
                <a:ea typeface="DIN Condensed"/>
                <a:cs typeface="DIN Condensed"/>
                <a:sym typeface="DIN Condensed"/>
              </a:defRPr>
            </a:lvl1pPr>
          </a:lstStyle>
          <a:p>
            <a:pPr/>
            <a:r>
              <a:t>Title Text</a:t>
            </a:r>
          </a:p>
        </p:txBody>
      </p:sp>
      <p:sp>
        <p:nvSpPr>
          <p:cNvPr id="119" name="Body Level One…"/>
          <p:cNvSpPr txBox="1"/>
          <p:nvPr>
            <p:ph type="body" sz="half" idx="1"/>
          </p:nvPr>
        </p:nvSpPr>
        <p:spPr>
          <a:xfrm>
            <a:off x="571500" y="5676900"/>
            <a:ext cx="11861800" cy="3263900"/>
          </a:xfrm>
          <a:prstGeom prst="rect">
            <a:avLst/>
          </a:prstGeom>
        </p:spPr>
        <p:txBody>
          <a:bodyPr anchor="t"/>
          <a:lstStyle>
            <a:lvl1pPr marL="0" indent="0" algn="ctr">
              <a:lnSpc>
                <a:spcPct val="70000"/>
              </a:lnSpc>
              <a:spcBef>
                <a:spcPts val="0"/>
              </a:spcBef>
              <a:buSzTx/>
              <a:buNone/>
              <a:defRPr i="1" sz="4800">
                <a:solidFill>
                  <a:srgbClr val="747676"/>
                </a:solidFill>
                <a:latin typeface="Iowan Old Style"/>
                <a:ea typeface="Iowan Old Style"/>
                <a:cs typeface="Iowan Old Style"/>
                <a:sym typeface="Iowan Old Style"/>
              </a:defRPr>
            </a:lvl1pPr>
            <a:lvl2pPr marL="0" indent="228600" algn="ctr">
              <a:lnSpc>
                <a:spcPct val="70000"/>
              </a:lnSpc>
              <a:spcBef>
                <a:spcPts val="0"/>
              </a:spcBef>
              <a:buSzTx/>
              <a:buNone/>
              <a:defRPr i="1" sz="4800">
                <a:solidFill>
                  <a:srgbClr val="747676"/>
                </a:solidFill>
                <a:latin typeface="Iowan Old Style"/>
                <a:ea typeface="Iowan Old Style"/>
                <a:cs typeface="Iowan Old Style"/>
                <a:sym typeface="Iowan Old Style"/>
              </a:defRPr>
            </a:lvl2pPr>
            <a:lvl3pPr marL="0" indent="457200" algn="ctr">
              <a:lnSpc>
                <a:spcPct val="70000"/>
              </a:lnSpc>
              <a:spcBef>
                <a:spcPts val="0"/>
              </a:spcBef>
              <a:buSzTx/>
              <a:buNone/>
              <a:defRPr i="1" sz="4800">
                <a:solidFill>
                  <a:srgbClr val="747676"/>
                </a:solidFill>
                <a:latin typeface="Iowan Old Style"/>
                <a:ea typeface="Iowan Old Style"/>
                <a:cs typeface="Iowan Old Style"/>
                <a:sym typeface="Iowan Old Style"/>
              </a:defRPr>
            </a:lvl3pPr>
            <a:lvl4pPr marL="0" indent="685800" algn="ctr">
              <a:lnSpc>
                <a:spcPct val="70000"/>
              </a:lnSpc>
              <a:spcBef>
                <a:spcPts val="0"/>
              </a:spcBef>
              <a:buSzTx/>
              <a:buNone/>
              <a:defRPr i="1" sz="4800">
                <a:solidFill>
                  <a:srgbClr val="747676"/>
                </a:solidFill>
                <a:latin typeface="Iowan Old Style"/>
                <a:ea typeface="Iowan Old Style"/>
                <a:cs typeface="Iowan Old Style"/>
                <a:sym typeface="Iowan Old Style"/>
              </a:defRPr>
            </a:lvl4pPr>
            <a:lvl5pPr marL="0" indent="914400" algn="ctr">
              <a:lnSpc>
                <a:spcPct val="70000"/>
              </a:lnSpc>
              <a:spcBef>
                <a:spcPts val="0"/>
              </a:spcBef>
              <a:buSzTx/>
              <a:buNone/>
              <a:defRPr i="1" sz="4800">
                <a:solidFill>
                  <a:srgbClr val="747676"/>
                </a:solidFill>
                <a:latin typeface="Iowan Old Style"/>
                <a:ea typeface="Iowan Old Style"/>
                <a:cs typeface="Iowan Old Style"/>
                <a:sym typeface="Iowan Old Style"/>
              </a:defRPr>
            </a:lvl5pPr>
          </a:lstStyle>
          <a:p>
            <a:pPr/>
            <a:r>
              <a:t>Body Level One</a:t>
            </a:r>
          </a:p>
          <a:p>
            <a:pPr lvl="1"/>
            <a:r>
              <a:t>Body Level Two</a:t>
            </a:r>
          </a:p>
          <a:p>
            <a:pPr lvl="2"/>
            <a:r>
              <a:t>Body Level Three</a:t>
            </a:r>
          </a:p>
          <a:p>
            <a:pPr lvl="3"/>
            <a:r>
              <a:t>Body Level Four</a:t>
            </a:r>
          </a:p>
          <a:p>
            <a:pPr lvl="4"/>
            <a:r>
              <a:t>Body Level Five</a:t>
            </a:r>
          </a:p>
        </p:txBody>
      </p:sp>
      <p:sp>
        <p:nvSpPr>
          <p:cNvPr id="120" name="Slide Number"/>
          <p:cNvSpPr txBox="1"/>
          <p:nvPr>
            <p:ph type="sldNum" sz="quarter" idx="2"/>
          </p:nvPr>
        </p:nvSpPr>
        <p:spPr>
          <a:xfrm>
            <a:off x="12088552" y="9189156"/>
            <a:ext cx="309365" cy="342901"/>
          </a:xfrm>
          <a:prstGeom prst="rect">
            <a:avLst/>
          </a:prstGeom>
        </p:spPr>
        <p:txBody>
          <a:bodyPr/>
          <a:lstStyle>
            <a:lvl1pPr algn="r">
              <a:defRPr sz="1600">
                <a:solidFill>
                  <a:srgbClr val="747676"/>
                </a:solidFill>
                <a:latin typeface="DIN Alternate"/>
                <a:ea typeface="DIN Alternate"/>
                <a:cs typeface="DIN Alternate"/>
                <a:sym typeface="DIN Alternat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27" name="Line"/>
          <p:cNvSpPr/>
          <p:nvPr>
            <p:ph type="body" sz="quarter" idx="13"/>
          </p:nvPr>
        </p:nvSpPr>
        <p:spPr>
          <a:xfrm>
            <a:off x="571500" y="1574800"/>
            <a:ext cx="11861800" cy="0"/>
          </a:xfrm>
          <a:prstGeom prst="line">
            <a:avLst/>
          </a:prstGeom>
          <a:ln w="38100" cap="rnd">
            <a:solidFill>
              <a:srgbClr val="747676"/>
            </a:solidFill>
            <a:custDash>
              <a:ds d="100000" sp="200000"/>
            </a:custDash>
            <a:round/>
          </a:ln>
        </p:spPr>
        <p:txBody>
          <a:bodyPr>
            <a:noAutofit/>
          </a:bodyPr>
          <a:lstStyle/>
          <a:p>
            <a:pPr marL="0" indent="0" defTabSz="457200">
              <a:spcBef>
                <a:spcPts val="0"/>
              </a:spcBef>
              <a:buSzTx/>
              <a:buNone/>
              <a:defRPr sz="1200">
                <a:latin typeface="Helvetica"/>
                <a:ea typeface="Helvetica"/>
                <a:cs typeface="Helvetica"/>
                <a:sym typeface="Helvetica"/>
              </a:defRPr>
            </a:pPr>
          </a:p>
        </p:txBody>
      </p:sp>
      <p:sp>
        <p:nvSpPr>
          <p:cNvPr id="128" name="Title Text"/>
          <p:cNvSpPr txBox="1"/>
          <p:nvPr>
            <p:ph type="title"/>
          </p:nvPr>
        </p:nvSpPr>
        <p:spPr>
          <a:xfrm>
            <a:off x="571500" y="723900"/>
            <a:ext cx="11861800" cy="723900"/>
          </a:xfrm>
          <a:prstGeom prst="rect">
            <a:avLst/>
          </a:prstGeom>
        </p:spPr>
        <p:txBody>
          <a:bodyPr anchor="t"/>
          <a:lstStyle>
            <a:lvl1pPr algn="l">
              <a:spcBef>
                <a:spcPts val="2300"/>
              </a:spcBef>
              <a:defRPr cap="all" sz="5200">
                <a:solidFill>
                  <a:srgbClr val="747676"/>
                </a:solidFill>
                <a:latin typeface="DIN Condensed"/>
                <a:ea typeface="DIN Condensed"/>
                <a:cs typeface="DIN Condensed"/>
                <a:sym typeface="DIN Condensed"/>
              </a:defRPr>
            </a:lvl1pPr>
          </a:lstStyle>
          <a:p>
            <a:pPr/>
            <a:r>
              <a:t>Title Text</a:t>
            </a:r>
          </a:p>
        </p:txBody>
      </p:sp>
      <p:sp>
        <p:nvSpPr>
          <p:cNvPr id="129" name="Body Level One…"/>
          <p:cNvSpPr txBox="1"/>
          <p:nvPr>
            <p:ph type="body" idx="1"/>
          </p:nvPr>
        </p:nvSpPr>
        <p:spPr>
          <a:xfrm>
            <a:off x="571500" y="1803400"/>
            <a:ext cx="11861800" cy="7226300"/>
          </a:xfrm>
          <a:prstGeom prst="rect">
            <a:avLst/>
          </a:prstGeom>
        </p:spPr>
        <p:txBody>
          <a:bodyPr anchor="t"/>
          <a:lstStyle>
            <a:lvl1pPr marL="469900" indent="-469900">
              <a:spcBef>
                <a:spcPts val="1800"/>
              </a:spcBef>
              <a:buFont typeface="Zapf Dingbats"/>
              <a:buChar char="➤"/>
              <a:defRPr sz="3200">
                <a:solidFill>
                  <a:srgbClr val="5C5C5C"/>
                </a:solidFill>
                <a:latin typeface="Iowan Old Style"/>
                <a:ea typeface="Iowan Old Style"/>
                <a:cs typeface="Iowan Old Style"/>
                <a:sym typeface="Iowan Old Style"/>
              </a:defRPr>
            </a:lvl1pPr>
            <a:lvl2pPr marL="939800" indent="-469900">
              <a:spcBef>
                <a:spcPts val="1800"/>
              </a:spcBef>
              <a:buFont typeface="Zapf Dingbats"/>
              <a:buChar char="➤"/>
              <a:defRPr sz="3200">
                <a:solidFill>
                  <a:srgbClr val="5C5C5C"/>
                </a:solidFill>
                <a:latin typeface="Iowan Old Style"/>
                <a:ea typeface="Iowan Old Style"/>
                <a:cs typeface="Iowan Old Style"/>
                <a:sym typeface="Iowan Old Style"/>
              </a:defRPr>
            </a:lvl2pPr>
            <a:lvl3pPr marL="1409700" indent="-469900">
              <a:spcBef>
                <a:spcPts val="1800"/>
              </a:spcBef>
              <a:buFont typeface="Zapf Dingbats"/>
              <a:buChar char="➤"/>
              <a:defRPr sz="3200">
                <a:solidFill>
                  <a:srgbClr val="5C5C5C"/>
                </a:solidFill>
                <a:latin typeface="Iowan Old Style"/>
                <a:ea typeface="Iowan Old Style"/>
                <a:cs typeface="Iowan Old Style"/>
                <a:sym typeface="Iowan Old Style"/>
              </a:defRPr>
            </a:lvl3pPr>
            <a:lvl4pPr marL="1879600" indent="-469900">
              <a:spcBef>
                <a:spcPts val="1800"/>
              </a:spcBef>
              <a:buFont typeface="Zapf Dingbats"/>
              <a:buChar char="➤"/>
              <a:defRPr sz="3200">
                <a:solidFill>
                  <a:srgbClr val="5C5C5C"/>
                </a:solidFill>
                <a:latin typeface="Iowan Old Style"/>
                <a:ea typeface="Iowan Old Style"/>
                <a:cs typeface="Iowan Old Style"/>
                <a:sym typeface="Iowan Old Style"/>
              </a:defRPr>
            </a:lvl4pPr>
            <a:lvl5pPr marL="2349500" indent="-469900">
              <a:spcBef>
                <a:spcPts val="1800"/>
              </a:spcBef>
              <a:buFont typeface="Zapf Dingbats"/>
              <a:buChar char="➤"/>
              <a:defRPr sz="3200">
                <a:solidFill>
                  <a:srgbClr val="5C5C5C"/>
                </a:solidFill>
                <a:latin typeface="Iowan Old Style"/>
                <a:ea typeface="Iowan Old Style"/>
                <a:cs typeface="Iowan Old Style"/>
                <a:sym typeface="Iowan Old Style"/>
              </a:defRPr>
            </a:lvl5pPr>
          </a:lstStyle>
          <a:p>
            <a:pPr/>
            <a:r>
              <a:t>Body Level One</a:t>
            </a:r>
          </a:p>
          <a:p>
            <a:pPr lvl="1"/>
            <a:r>
              <a:t>Body Level Two</a:t>
            </a:r>
          </a:p>
          <a:p>
            <a:pPr lvl="2"/>
            <a:r>
              <a:t>Body Level Three</a:t>
            </a:r>
          </a:p>
          <a:p>
            <a:pPr lvl="3"/>
            <a:r>
              <a:t>Body Level Four</a:t>
            </a:r>
          </a:p>
          <a:p>
            <a:pPr lvl="4"/>
            <a:r>
              <a:t>Body Level Five</a:t>
            </a:r>
          </a:p>
        </p:txBody>
      </p:sp>
      <p:sp>
        <p:nvSpPr>
          <p:cNvPr id="130" name="Slide Number"/>
          <p:cNvSpPr txBox="1"/>
          <p:nvPr>
            <p:ph type="sldNum" sz="quarter" idx="2"/>
          </p:nvPr>
        </p:nvSpPr>
        <p:spPr>
          <a:xfrm>
            <a:off x="12081047" y="9194800"/>
            <a:ext cx="309365" cy="342900"/>
          </a:xfrm>
          <a:prstGeom prst="rect">
            <a:avLst/>
          </a:prstGeom>
        </p:spPr>
        <p:txBody>
          <a:bodyPr/>
          <a:lstStyle>
            <a:lvl1pPr algn="r">
              <a:defRPr sz="1600">
                <a:solidFill>
                  <a:srgbClr val="747676"/>
                </a:solidFill>
                <a:latin typeface="DIN Alternate"/>
                <a:ea typeface="DIN Alternate"/>
                <a:cs typeface="DIN Alternate"/>
                <a:sym typeface="DIN Alternate"/>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06550" y="635000"/>
            <a:ext cx="9779000" cy="59182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xfrm>
            <a:off x="6311798" y="9245600"/>
            <a:ext cx="368504" cy="3810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296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6035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24518" y="889000"/>
            <a:ext cx="5334001"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b="0" baseline="0" cap="none" i="0" spc="0" strike="noStrike" sz="3600" u="none">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800" u="none">
          <a:ln>
            <a:noFill/>
          </a:ln>
          <a:solidFill>
            <a:schemeClr val="tx1"/>
          </a:solidFill>
          <a:uFillTx/>
          <a:latin typeface="+mn-lt"/>
          <a:ea typeface="+mn-ea"/>
          <a:cs typeface="+mn-cs"/>
          <a:sym typeface="Helvetica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image" Target="../media/image1.tif"/></Relationships>

</file>

<file path=ppt/slides/_rels/slide10.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gif"/><Relationship Id="rId3" Type="http://schemas.openxmlformats.org/officeDocument/2006/relationships/image" Target="../media/image2.gif"/><Relationship Id="rId4" Type="http://schemas.openxmlformats.org/officeDocument/2006/relationships/image" Target="../media/image3.gif"/></Relationships>

</file>

<file path=ppt/slides/_rels/slide11.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5.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6.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hyperlink" Target="https://johannesbuchner.github.io/PyMultiNest/install.html" TargetMode="Externa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9.png"/><Relationship Id="rId3" Type="http://schemas.openxmlformats.org/officeDocument/2006/relationships/image" Target="../media/image1.png"/><Relationship Id="rId4" Type="http://schemas.openxmlformats.org/officeDocument/2006/relationships/image" Target="../media/image10.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1.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1.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11.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tif"/><Relationship Id="rId3" Type="http://schemas.openxmlformats.org/officeDocument/2006/relationships/image" Target="../media/image3.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9" name="MultiNest for NEMESIS:…"/>
          <p:cNvSpPr txBox="1"/>
          <p:nvPr>
            <p:ph type="body" sz="half" idx="1"/>
          </p:nvPr>
        </p:nvSpPr>
        <p:spPr>
          <a:xfrm>
            <a:off x="834752" y="803783"/>
            <a:ext cx="11335296" cy="2714596"/>
          </a:xfrm>
          <a:prstGeom prst="rect">
            <a:avLst/>
          </a:prstGeom>
        </p:spPr>
        <p:txBody>
          <a:bodyPr/>
          <a:lstStyle/>
          <a:p>
            <a:pPr defTabSz="537463">
              <a:defRPr sz="5612"/>
            </a:pPr>
            <a:r>
              <a:t>MultiNest for NEMESIS:</a:t>
            </a:r>
            <a:br/>
            <a:r>
              <a:t> </a:t>
            </a:r>
          </a:p>
          <a:p>
            <a:pPr defTabSz="537463">
              <a:defRPr sz="4140">
                <a:solidFill>
                  <a:srgbClr val="A6AAA9"/>
                </a:solidFill>
              </a:defRPr>
            </a:pPr>
            <a:r>
              <a:t>An intro to ellipsoidal nested sampling with NEMESIS, including examples and installation</a:t>
            </a:r>
          </a:p>
        </p:txBody>
      </p:sp>
      <p:sp>
        <p:nvSpPr>
          <p:cNvPr id="140" name="Ryan Garland…"/>
          <p:cNvSpPr txBox="1"/>
          <p:nvPr/>
        </p:nvSpPr>
        <p:spPr>
          <a:xfrm>
            <a:off x="3624668" y="4855633"/>
            <a:ext cx="3447447" cy="190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spcBef>
                <a:spcPts val="1400"/>
              </a:spcBef>
              <a:defRPr i="1" spc="28" sz="2800">
                <a:solidFill>
                  <a:srgbClr val="5C5C5C"/>
                </a:solidFill>
                <a:latin typeface="Iowan Old Style"/>
                <a:ea typeface="Iowan Old Style"/>
                <a:cs typeface="Iowan Old Style"/>
                <a:sym typeface="Iowan Old Style"/>
              </a:defRPr>
            </a:pPr>
            <a:r>
              <a:t>Ryan Garland </a:t>
            </a:r>
          </a:p>
          <a:p>
            <a:pPr>
              <a:spcBef>
                <a:spcPts val="1400"/>
              </a:spcBef>
              <a:defRPr i="1" spc="28" sz="2800">
                <a:solidFill>
                  <a:srgbClr val="5C5C5C"/>
                </a:solidFill>
                <a:latin typeface="Iowan Old Style"/>
                <a:ea typeface="Iowan Old Style"/>
                <a:cs typeface="Iowan Old Style"/>
                <a:sym typeface="Iowan Old Style"/>
              </a:defRPr>
            </a:pPr>
            <a:r>
              <a:t>&amp;</a:t>
            </a:r>
          </a:p>
          <a:p>
            <a:pPr>
              <a:spcBef>
                <a:spcPts val="1400"/>
              </a:spcBef>
              <a:defRPr i="1" spc="28" sz="2800">
                <a:solidFill>
                  <a:srgbClr val="5C5C5C"/>
                </a:solidFill>
                <a:latin typeface="Iowan Old Style"/>
                <a:ea typeface="Iowan Old Style"/>
                <a:cs typeface="Iowan Old Style"/>
                <a:sym typeface="Iowan Old Style"/>
              </a:defRPr>
            </a:pPr>
            <a:r>
              <a:t>Prof. Patrick G.J. Irwin</a:t>
            </a:r>
          </a:p>
        </p:txBody>
      </p:sp>
      <p:sp>
        <p:nvSpPr>
          <p:cNvPr id="141" name="Line"/>
          <p:cNvSpPr/>
          <p:nvPr/>
        </p:nvSpPr>
        <p:spPr>
          <a:xfrm flipV="1">
            <a:off x="1082276" y="4053655"/>
            <a:ext cx="10840247" cy="2"/>
          </a:xfrm>
          <a:prstGeom prst="line">
            <a:avLst/>
          </a:prstGeom>
          <a:ln w="38100" cap="rnd">
            <a:solidFill>
              <a:srgbClr val="747676"/>
            </a:solidFill>
            <a:custDash>
              <a:ds d="100000" sp="200000"/>
            </a:custDash>
          </a:ln>
        </p:spPr>
        <p:txBody>
          <a:bodyPr lIns="50800" tIns="50800" rIns="50800" bIns="50800" anchor="ctr"/>
          <a:lstStyle/>
          <a:p>
            <a:pPr algn="l" defTabSz="457200">
              <a:defRPr sz="1200">
                <a:latin typeface="Helvetica"/>
                <a:ea typeface="Helvetica"/>
                <a:cs typeface="Helvetica"/>
                <a:sym typeface="Helvetica"/>
              </a:defRPr>
            </a:pPr>
          </a:p>
        </p:txBody>
      </p:sp>
      <p:pic>
        <p:nvPicPr>
          <p:cNvPr id="142" name="Image" descr="Image"/>
          <p:cNvPicPr>
            <a:picLocks noChangeAspect="1"/>
          </p:cNvPicPr>
          <p:nvPr/>
        </p:nvPicPr>
        <p:blipFill>
          <a:blip r:embed="rId2">
            <a:extLst/>
          </a:blip>
          <a:stretch>
            <a:fillRect/>
          </a:stretch>
        </p:blipFill>
        <p:spPr>
          <a:xfrm>
            <a:off x="7339400" y="4588933"/>
            <a:ext cx="2040732" cy="2438401"/>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80" name="hypercubezoom.gif" descr="hypercubezoom.gif"/>
          <p:cNvPicPr>
            <a:picLocks noChangeAspect="0"/>
          </p:cNvPicPr>
          <p:nvPr/>
        </p:nvPicPr>
        <p:blipFill>
          <a:blip r:embed="rId2">
            <a:extLst/>
          </a:blip>
          <a:stretch>
            <a:fillRect/>
          </a:stretch>
        </p:blipFill>
        <p:spPr>
          <a:xfrm>
            <a:off x="6975992" y="5706533"/>
            <a:ext cx="5931272" cy="4448453"/>
          </a:xfrm>
          <a:prstGeom prst="rect">
            <a:avLst/>
          </a:prstGeom>
          <a:ln w="12700">
            <a:miter lim="400000"/>
          </a:ln>
        </p:spPr>
      </p:pic>
      <p:pic>
        <p:nvPicPr>
          <p:cNvPr id="181" name="hypercube.gif" descr="hypercube.gif"/>
          <p:cNvPicPr>
            <a:picLocks noChangeAspect="0"/>
          </p:cNvPicPr>
          <p:nvPr/>
        </p:nvPicPr>
        <p:blipFill>
          <a:blip r:embed="rId3">
            <a:extLst/>
          </a:blip>
          <a:stretch>
            <a:fillRect/>
          </a:stretch>
        </p:blipFill>
        <p:spPr>
          <a:xfrm>
            <a:off x="6975993" y="1701800"/>
            <a:ext cx="5931270" cy="4448453"/>
          </a:xfrm>
          <a:prstGeom prst="rect">
            <a:avLst/>
          </a:prstGeom>
          <a:ln w="12700">
            <a:miter lim="400000"/>
          </a:ln>
        </p:spPr>
      </p:pic>
      <p:sp>
        <p:nvSpPr>
          <p:cNvPr id="182"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183" name="WHAT iS MULTINEST? AN INTRO BY EXAMPLE: BROWN DWARF"/>
          <p:cNvSpPr txBox="1"/>
          <p:nvPr>
            <p:ph type="title"/>
          </p:nvPr>
        </p:nvSpPr>
        <p:spPr>
          <a:prstGeom prst="rect">
            <a:avLst/>
          </a:prstGeom>
        </p:spPr>
        <p:txBody>
          <a:bodyPr/>
          <a:lstStyle/>
          <a:p>
            <a:pPr defTabSz="543305">
              <a:spcBef>
                <a:spcPts val="2100"/>
              </a:spcBef>
              <a:defRPr sz="4836"/>
            </a:pPr>
            <a:r>
              <a:t>WHAT iS MULTINEST? </a:t>
            </a:r>
            <a:r>
              <a:rPr>
                <a:solidFill>
                  <a:srgbClr val="000000"/>
                </a:solidFill>
              </a:rPr>
              <a:t>AN INTRO BY EXAMPLE: BROWN DWARF</a:t>
            </a:r>
          </a:p>
        </p:txBody>
      </p:sp>
      <p:pic>
        <p:nvPicPr>
          <p:cNvPr id="184" name="nestedspec.gif" descr="nestedspec.gif"/>
          <p:cNvPicPr>
            <a:picLocks noChangeAspect="0"/>
          </p:cNvPicPr>
          <p:nvPr/>
        </p:nvPicPr>
        <p:blipFill>
          <a:blip r:embed="rId4">
            <a:extLst/>
          </a:blip>
          <a:stretch>
            <a:fillRect/>
          </a:stretch>
        </p:blipFill>
        <p:spPr>
          <a:xfrm>
            <a:off x="39026" y="3128180"/>
            <a:ext cx="7655518" cy="5741640"/>
          </a:xfrm>
          <a:prstGeom prst="rect">
            <a:avLst/>
          </a:prstGeom>
          <a:ln w="12700">
            <a:miter lim="400000"/>
          </a:ln>
        </p:spPr>
      </p:pic>
      <p:sp>
        <p:nvSpPr>
          <p:cNvPr id="185" name="NH3"/>
          <p:cNvSpPr txBox="1"/>
          <p:nvPr>
            <p:ph type="body" sz="quarter" idx="1"/>
          </p:nvPr>
        </p:nvSpPr>
        <p:spPr>
          <a:xfrm>
            <a:off x="8256918" y="5269208"/>
            <a:ext cx="1338594" cy="1222517"/>
          </a:xfrm>
          <a:prstGeom prst="rect">
            <a:avLst/>
          </a:prstGeom>
        </p:spPr>
        <p:txBody>
          <a:bodyPr/>
          <a:lstStyle/>
          <a:p>
            <a:pPr marL="0" indent="0" algn="ctr">
              <a:lnSpc>
                <a:spcPct val="70000"/>
              </a:lnSpc>
              <a:spcBef>
                <a:spcPts val="0"/>
              </a:spcBef>
              <a:buSzTx/>
              <a:buFontTx/>
              <a:buNone/>
              <a:defRPr i="1" sz="4800">
                <a:solidFill>
                  <a:srgbClr val="747676"/>
                </a:solidFill>
              </a:defRPr>
            </a:pPr>
            <a:r>
              <a:t>NH</a:t>
            </a:r>
            <a:r>
              <a:rPr baseline="-5999"/>
              <a:t>3</a:t>
            </a:r>
          </a:p>
        </p:txBody>
      </p:sp>
      <p:sp>
        <p:nvSpPr>
          <p:cNvPr id="186" name="CH4"/>
          <p:cNvSpPr txBox="1"/>
          <p:nvPr/>
        </p:nvSpPr>
        <p:spPr>
          <a:xfrm>
            <a:off x="11173885" y="4811641"/>
            <a:ext cx="1338594" cy="122251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nSpc>
                <a:spcPct val="70000"/>
              </a:lnSpc>
              <a:defRPr i="1" sz="4800">
                <a:solidFill>
                  <a:srgbClr val="747676"/>
                </a:solidFill>
                <a:latin typeface="Iowan Old Style"/>
                <a:ea typeface="Iowan Old Style"/>
                <a:cs typeface="Iowan Old Style"/>
                <a:sym typeface="Iowan Old Style"/>
              </a:defRPr>
            </a:pPr>
            <a:r>
              <a:t>CH</a:t>
            </a:r>
            <a:r>
              <a:rPr baseline="-5999"/>
              <a:t>4</a:t>
            </a:r>
          </a:p>
        </p:txBody>
      </p:sp>
      <p:sp>
        <p:nvSpPr>
          <p:cNvPr id="187" name="H2O"/>
          <p:cNvSpPr txBox="1"/>
          <p:nvPr/>
        </p:nvSpPr>
        <p:spPr>
          <a:xfrm>
            <a:off x="11673419" y="2010901"/>
            <a:ext cx="1338594" cy="122251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nSpc>
                <a:spcPct val="70000"/>
              </a:lnSpc>
              <a:defRPr i="1" sz="4800">
                <a:solidFill>
                  <a:srgbClr val="747676"/>
                </a:solidFill>
                <a:latin typeface="Iowan Old Style"/>
                <a:ea typeface="Iowan Old Style"/>
                <a:cs typeface="Iowan Old Style"/>
                <a:sym typeface="Iowan Old Style"/>
              </a:defRPr>
            </a:pPr>
            <a:r>
              <a:t>H</a:t>
            </a:r>
            <a:r>
              <a:rPr baseline="-5999"/>
              <a:t>2</a:t>
            </a:r>
            <a:r>
              <a:t>O</a:t>
            </a:r>
          </a:p>
        </p:txBody>
      </p:sp>
      <p:sp>
        <p:nvSpPr>
          <p:cNvPr id="188" name="Data (Near-Infrared Spectrum)"/>
          <p:cNvSpPr txBox="1"/>
          <p:nvPr/>
        </p:nvSpPr>
        <p:spPr>
          <a:xfrm>
            <a:off x="669553" y="2115406"/>
            <a:ext cx="6673404" cy="101350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502412">
              <a:lnSpc>
                <a:spcPct val="70000"/>
              </a:lnSpc>
              <a:defRPr i="1" sz="4128">
                <a:solidFill>
                  <a:srgbClr val="747676"/>
                </a:solidFill>
                <a:latin typeface="Iowan Old Style"/>
                <a:ea typeface="Iowan Old Style"/>
                <a:cs typeface="Iowan Old Style"/>
                <a:sym typeface="Iowan Old Style"/>
              </a:defRPr>
            </a:lvl1pPr>
          </a:lstStyle>
          <a:p>
            <a:pPr/>
            <a:r>
              <a:t>Data (Near-Infrared Spectrum)</a:t>
            </a:r>
          </a:p>
        </p:txBody>
      </p:sp>
      <p:sp>
        <p:nvSpPr>
          <p:cNvPr id="189" name="3D Slice of…"/>
          <p:cNvSpPr txBox="1"/>
          <p:nvPr/>
        </p:nvSpPr>
        <p:spPr>
          <a:xfrm>
            <a:off x="8254572" y="1547859"/>
            <a:ext cx="3374112" cy="101350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379729">
              <a:lnSpc>
                <a:spcPct val="70000"/>
              </a:lnSpc>
              <a:defRPr i="1" sz="3120">
                <a:solidFill>
                  <a:srgbClr val="747676"/>
                </a:solidFill>
                <a:latin typeface="Iowan Old Style"/>
                <a:ea typeface="Iowan Old Style"/>
                <a:cs typeface="Iowan Old Style"/>
                <a:sym typeface="Iowan Old Style"/>
              </a:defRPr>
            </a:pPr>
            <a:r>
              <a:t>3D Slice of </a:t>
            </a:r>
          </a:p>
          <a:p>
            <a:pPr defTabSz="379729">
              <a:lnSpc>
                <a:spcPct val="70000"/>
              </a:lnSpc>
              <a:defRPr i="1" sz="3120">
                <a:solidFill>
                  <a:srgbClr val="747676"/>
                </a:solidFill>
                <a:latin typeface="Iowan Old Style"/>
                <a:ea typeface="Iowan Old Style"/>
                <a:cs typeface="Iowan Old Style"/>
                <a:sym typeface="Iowan Old Style"/>
              </a:defRPr>
            </a:pPr>
            <a:r>
              <a:t>17D Hypercube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88"/>
                                        </p:tgtEl>
                                        <p:attrNameLst>
                                          <p:attrName>style.visibility</p:attrName>
                                        </p:attrNameLst>
                                      </p:cBhvr>
                                      <p:to>
                                        <p:strVal val="visible"/>
                                      </p:to>
                                    </p:set>
                                    <p:animEffect filter="dissolve" transition="in">
                                      <p:cBhvr>
                                        <p:cTn id="7" dur="1000"/>
                                        <p:tgtEl>
                                          <p:spTgt spid="188"/>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189"/>
                                        </p:tgtEl>
                                        <p:attrNameLst>
                                          <p:attrName>style.visibility</p:attrName>
                                        </p:attrNameLst>
                                      </p:cBhvr>
                                      <p:to>
                                        <p:strVal val="visible"/>
                                      </p:to>
                                    </p:set>
                                    <p:animEffect filter="dissolve" transition="in">
                                      <p:cBhvr>
                                        <p:cTn id="12" dur="1000"/>
                                        <p:tgtEl>
                                          <p:spTgt spid="1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8" grpId="1"/>
      <p:bldP build="whole" bldLvl="1" animBg="1" rev="0" advAuto="0" spid="189" grpId="2"/>
    </p:bldLst>
  </p:timing>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1"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192" name="MULTINEST RESULTS: AN INTRO BY EXAMPLE: Primary TRANSIT FAKE DATA"/>
          <p:cNvSpPr txBox="1"/>
          <p:nvPr>
            <p:ph type="title"/>
          </p:nvPr>
        </p:nvSpPr>
        <p:spPr>
          <a:prstGeom prst="rect">
            <a:avLst/>
          </a:prstGeom>
        </p:spPr>
        <p:txBody>
          <a:bodyPr/>
          <a:lstStyle/>
          <a:p>
            <a:pPr defTabSz="455675">
              <a:spcBef>
                <a:spcPts val="1700"/>
              </a:spcBef>
              <a:defRPr sz="4055"/>
            </a:pPr>
            <a:r>
              <a:t>MULTINEST RESULTS: </a:t>
            </a:r>
            <a:r>
              <a:rPr>
                <a:solidFill>
                  <a:srgbClr val="000000"/>
                </a:solidFill>
              </a:rPr>
              <a:t>AN INTRO BY EXAMPLE: Primary TRANSIT FAKE DATA</a:t>
            </a:r>
          </a:p>
        </p:txBody>
      </p:sp>
      <p:pic>
        <p:nvPicPr>
          <p:cNvPr id="193" name="sanity_triangle.pdf" descr="sanity_triangle.pdf"/>
          <p:cNvPicPr>
            <a:picLocks noChangeAspect="1"/>
          </p:cNvPicPr>
          <p:nvPr/>
        </p:nvPicPr>
        <p:blipFill>
          <a:blip r:embed="rId2">
            <a:extLst/>
          </a:blip>
          <a:stretch>
            <a:fillRect/>
          </a:stretch>
        </p:blipFill>
        <p:spPr>
          <a:xfrm>
            <a:off x="2465283" y="1701800"/>
            <a:ext cx="8074234" cy="8074234"/>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95" name="Sum_TP.pdf" descr="Sum_TP.pdf"/>
          <p:cNvPicPr>
            <a:picLocks noChangeAspect="1"/>
          </p:cNvPicPr>
          <p:nvPr/>
        </p:nvPicPr>
        <p:blipFill>
          <a:blip r:embed="rId2">
            <a:extLst/>
          </a:blip>
          <a:stretch>
            <a:fillRect/>
          </a:stretch>
        </p:blipFill>
        <p:spPr>
          <a:xfrm>
            <a:off x="1016585" y="1583842"/>
            <a:ext cx="10971630" cy="8228724"/>
          </a:xfrm>
          <a:prstGeom prst="rect">
            <a:avLst/>
          </a:prstGeom>
          <a:ln w="12700">
            <a:miter lim="400000"/>
          </a:ln>
        </p:spPr>
      </p:pic>
      <p:sp>
        <p:nvSpPr>
          <p:cNvPr id="196"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197" name="MULTINEST RESULTS: TEMPERATURE PROFILE"/>
          <p:cNvSpPr txBox="1"/>
          <p:nvPr>
            <p:ph type="title"/>
          </p:nvPr>
        </p:nvSpPr>
        <p:spPr>
          <a:prstGeom prst="rect">
            <a:avLst/>
          </a:prstGeom>
        </p:spPr>
        <p:txBody>
          <a:bodyPr/>
          <a:lstStyle/>
          <a:p>
            <a:pPr defTabSz="543305">
              <a:spcBef>
                <a:spcPts val="2100"/>
              </a:spcBef>
              <a:defRPr sz="4836"/>
            </a:pPr>
            <a:r>
              <a:t>MULTINEST RESULTS: </a:t>
            </a:r>
            <a:r>
              <a:rPr>
                <a:solidFill>
                  <a:srgbClr val="000000"/>
                </a:solidFill>
              </a:rPr>
              <a:t>TEMPERATURE PROFILE</a:t>
            </a:r>
          </a:p>
        </p:txBody>
      </p:sp>
      <p:sp>
        <p:nvSpPr>
          <p:cNvPr id="198" name="Median 1 Sig."/>
          <p:cNvSpPr txBox="1"/>
          <p:nvPr>
            <p:ph type="body" sz="quarter" idx="1"/>
          </p:nvPr>
        </p:nvSpPr>
        <p:spPr>
          <a:xfrm>
            <a:off x="5357585" y="2370315"/>
            <a:ext cx="4222261" cy="1005329"/>
          </a:xfrm>
          <a:prstGeom prst="rect">
            <a:avLst/>
          </a:prstGeom>
        </p:spPr>
        <p:txBody>
          <a:bodyPr/>
          <a:lstStyle/>
          <a:p>
            <a:pPr marL="0" indent="0" algn="ctr">
              <a:lnSpc>
                <a:spcPct val="70000"/>
              </a:lnSpc>
              <a:spcBef>
                <a:spcPts val="0"/>
              </a:spcBef>
              <a:buSzTx/>
              <a:buFontTx/>
              <a:buNone/>
              <a:defRPr i="1" sz="4800">
                <a:solidFill>
                  <a:schemeClr val="accent1"/>
                </a:solidFill>
              </a:defRPr>
            </a:pPr>
            <a:r>
              <a:t>Median </a:t>
            </a:r>
            <a:r>
              <a:rPr>
                <a:solidFill>
                  <a:schemeClr val="accent5"/>
                </a:solidFill>
              </a:rPr>
              <a:t>1 Sig.</a:t>
            </a:r>
          </a:p>
        </p:txBody>
      </p:sp>
      <p:sp>
        <p:nvSpPr>
          <p:cNvPr id="199" name="2 Sig."/>
          <p:cNvSpPr txBox="1"/>
          <p:nvPr/>
        </p:nvSpPr>
        <p:spPr>
          <a:xfrm>
            <a:off x="8893657" y="2370315"/>
            <a:ext cx="1992762" cy="100532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nSpc>
                <a:spcPct val="70000"/>
              </a:lnSpc>
              <a:defRPr i="1" sz="4800">
                <a:solidFill>
                  <a:schemeClr val="accent5"/>
                </a:solidFill>
                <a:latin typeface="Iowan Old Style"/>
                <a:ea typeface="Iowan Old Style"/>
                <a:cs typeface="Iowan Old Style"/>
                <a:sym typeface="Iowan Old Style"/>
              </a:defRPr>
            </a:lvl1pPr>
          </a:lstStyle>
          <a:p>
            <a:pPr/>
            <a:r>
              <a:t>2 Sig.</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pic>
        <p:nvPicPr>
          <p:cNvPr id="202" name="spec_sum.pdf" descr="spec_sum.pdf"/>
          <p:cNvPicPr>
            <a:picLocks noChangeAspect="1"/>
          </p:cNvPicPr>
          <p:nvPr/>
        </p:nvPicPr>
        <p:blipFill>
          <a:blip r:embed="rId2">
            <a:extLst/>
          </a:blip>
          <a:stretch>
            <a:fillRect/>
          </a:stretch>
        </p:blipFill>
        <p:spPr>
          <a:xfrm>
            <a:off x="6375847" y="-1"/>
            <a:ext cx="6502401" cy="9753601"/>
          </a:xfrm>
          <a:prstGeom prst="rect">
            <a:avLst/>
          </a:prstGeom>
          <a:ln w="12700">
            <a:miter lim="400000"/>
          </a:ln>
        </p:spPr>
      </p:pic>
      <p:sp>
        <p:nvSpPr>
          <p:cNvPr id="203" name="MULTINEST RESULTS:…"/>
          <p:cNvSpPr txBox="1"/>
          <p:nvPr>
            <p:ph type="title"/>
          </p:nvPr>
        </p:nvSpPr>
        <p:spPr>
          <a:xfrm>
            <a:off x="571500" y="886091"/>
            <a:ext cx="11861800" cy="4169373"/>
          </a:xfrm>
          <a:prstGeom prst="rect">
            <a:avLst/>
          </a:prstGeom>
        </p:spPr>
        <p:txBody>
          <a:bodyPr/>
          <a:lstStyle/>
          <a:p>
            <a:pPr/>
            <a:r>
              <a:t>MULTINEST RESULTS:</a:t>
            </a:r>
          </a:p>
          <a:p>
            <a:pPr/>
            <a:r>
              <a:rPr>
                <a:solidFill>
                  <a:srgbClr val="000000"/>
                </a:solidFill>
              </a:rPr>
              <a:t>Spectral fits OF </a:t>
            </a:r>
            <a:endParaRPr>
              <a:solidFill>
                <a:srgbClr val="000000"/>
              </a:solidFill>
            </a:endParaRPr>
          </a:p>
          <a:p>
            <a:pPr/>
            <a:r>
              <a:rPr>
                <a:solidFill>
                  <a:srgbClr val="000000"/>
                </a:solidFill>
              </a:rPr>
              <a:t>BROWN DWARFS</a:t>
            </a:r>
          </a:p>
        </p:txBody>
      </p:sp>
      <p:sp>
        <p:nvSpPr>
          <p:cNvPr id="204" name="Data Median"/>
          <p:cNvSpPr txBox="1"/>
          <p:nvPr>
            <p:ph type="body" sz="quarter" idx="1"/>
          </p:nvPr>
        </p:nvSpPr>
        <p:spPr>
          <a:xfrm>
            <a:off x="1140609" y="5039101"/>
            <a:ext cx="4222261" cy="1005329"/>
          </a:xfrm>
          <a:prstGeom prst="rect">
            <a:avLst/>
          </a:prstGeom>
        </p:spPr>
        <p:txBody>
          <a:bodyPr/>
          <a:lstStyle/>
          <a:p>
            <a:pPr marL="0" indent="0" algn="ctr">
              <a:lnSpc>
                <a:spcPct val="70000"/>
              </a:lnSpc>
              <a:spcBef>
                <a:spcPts val="0"/>
              </a:spcBef>
              <a:buSzTx/>
              <a:buFontTx/>
              <a:buNone/>
              <a:defRPr i="1" sz="4800">
                <a:solidFill>
                  <a:srgbClr val="747676"/>
                </a:solidFill>
              </a:defRPr>
            </a:pPr>
            <a:r>
              <a:t>Data </a:t>
            </a:r>
            <a:r>
              <a:rPr>
                <a:solidFill>
                  <a:schemeClr val="accent5"/>
                </a:solidFill>
              </a:rPr>
              <a:t>Median</a:t>
            </a:r>
          </a:p>
        </p:txBody>
      </p:sp>
      <p:sp>
        <p:nvSpPr>
          <p:cNvPr id="205" name="1 Sig. 2 Sig."/>
          <p:cNvSpPr txBox="1"/>
          <p:nvPr/>
        </p:nvSpPr>
        <p:spPr>
          <a:xfrm>
            <a:off x="1140609" y="5844356"/>
            <a:ext cx="4222261" cy="100532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nSpc>
                <a:spcPct val="70000"/>
              </a:lnSpc>
              <a:defRPr i="1" sz="4800">
                <a:solidFill>
                  <a:schemeClr val="accent1"/>
                </a:solidFill>
                <a:latin typeface="Iowan Old Style"/>
                <a:ea typeface="Iowan Old Style"/>
                <a:cs typeface="Iowan Old Style"/>
                <a:sym typeface="Iowan Old Style"/>
              </a:defRPr>
            </a:pPr>
            <a:r>
              <a:t>1 Sig. </a:t>
            </a:r>
            <a:r>
              <a:rPr>
                <a:solidFill>
                  <a:schemeClr val="accent1">
                    <a:satOff val="-3355"/>
                    <a:lumOff val="26614"/>
                  </a:schemeClr>
                </a:solidFill>
              </a:rPr>
              <a:t>2 Sig.</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07" name="ydwarf_vmr_1.pdf" descr="ydwarf_vmr_1.pdf"/>
          <p:cNvPicPr>
            <a:picLocks noChangeAspect="1"/>
          </p:cNvPicPr>
          <p:nvPr/>
        </p:nvPicPr>
        <p:blipFill>
          <a:blip r:embed="rId2">
            <a:extLst/>
          </a:blip>
          <a:srcRect l="0" t="0" r="0" b="6875"/>
          <a:stretch>
            <a:fillRect/>
          </a:stretch>
        </p:blipFill>
        <p:spPr>
          <a:xfrm>
            <a:off x="1076436" y="1701800"/>
            <a:ext cx="11382736" cy="7287565"/>
          </a:xfrm>
          <a:prstGeom prst="rect">
            <a:avLst/>
          </a:prstGeom>
          <a:ln w="12700">
            <a:miter lim="400000"/>
          </a:ln>
        </p:spPr>
      </p:pic>
      <p:sp>
        <p:nvSpPr>
          <p:cNvPr id="208"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209" name="MULTINEST RESULTS: COMPARING POSTERIORS"/>
          <p:cNvSpPr txBox="1"/>
          <p:nvPr>
            <p:ph type="title"/>
          </p:nvPr>
        </p:nvSpPr>
        <p:spPr>
          <a:prstGeom prst="rect">
            <a:avLst/>
          </a:prstGeom>
        </p:spPr>
        <p:txBody>
          <a:bodyPr/>
          <a:lstStyle/>
          <a:p>
            <a:pPr defTabSz="543305">
              <a:spcBef>
                <a:spcPts val="2100"/>
              </a:spcBef>
              <a:defRPr sz="4836"/>
            </a:pPr>
            <a:r>
              <a:t>MULTINEST RESULTS: </a:t>
            </a:r>
            <a:r>
              <a:rPr>
                <a:solidFill>
                  <a:srgbClr val="000000"/>
                </a:solidFill>
              </a:rPr>
              <a:t>COMPARING POSTERIORS</a:t>
            </a:r>
          </a:p>
        </p:txBody>
      </p:sp>
      <p:sp>
        <p:nvSpPr>
          <p:cNvPr id="210" name="T8"/>
          <p:cNvSpPr txBox="1"/>
          <p:nvPr/>
        </p:nvSpPr>
        <p:spPr>
          <a:xfrm>
            <a:off x="96848" y="7661030"/>
            <a:ext cx="1307151" cy="10326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nSpc>
                <a:spcPct val="70000"/>
              </a:lnSpc>
              <a:defRPr i="1" sz="4800">
                <a:solidFill>
                  <a:schemeClr val="accent5"/>
                </a:solidFill>
                <a:latin typeface="Iowan Old Style"/>
                <a:ea typeface="Iowan Old Style"/>
                <a:cs typeface="Iowan Old Style"/>
                <a:sym typeface="Iowan Old Style"/>
              </a:defRPr>
            </a:lvl1pPr>
          </a:lstStyle>
          <a:p>
            <a:pPr/>
            <a:r>
              <a:t>T8</a:t>
            </a:r>
          </a:p>
        </p:txBody>
      </p:sp>
      <p:sp>
        <p:nvSpPr>
          <p:cNvPr id="211" name="&gt;Y2"/>
          <p:cNvSpPr txBox="1"/>
          <p:nvPr/>
        </p:nvSpPr>
        <p:spPr>
          <a:xfrm>
            <a:off x="-65344" y="1875417"/>
            <a:ext cx="1307151" cy="103263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nSpc>
                <a:spcPct val="70000"/>
              </a:lnSpc>
              <a:defRPr i="1" sz="4800">
                <a:solidFill>
                  <a:schemeClr val="accent1">
                    <a:satOff val="-3355"/>
                    <a:lumOff val="26614"/>
                  </a:schemeClr>
                </a:solidFill>
                <a:latin typeface="Iowan Old Style"/>
                <a:ea typeface="Iowan Old Style"/>
                <a:cs typeface="Iowan Old Style"/>
                <a:sym typeface="Iowan Old Style"/>
              </a:defRPr>
            </a:lvl1pPr>
          </a:lstStyle>
          <a:p>
            <a:pPr/>
            <a:r>
              <a:t>&gt;Y2</a:t>
            </a:r>
          </a:p>
        </p:txBody>
      </p:sp>
      <p:sp>
        <p:nvSpPr>
          <p:cNvPr id="212" name="Line"/>
          <p:cNvSpPr/>
          <p:nvPr/>
        </p:nvSpPr>
        <p:spPr>
          <a:xfrm flipV="1">
            <a:off x="750423" y="2743561"/>
            <a:ext cx="1" cy="4909591"/>
          </a:xfrm>
          <a:prstGeom prst="line">
            <a:avLst/>
          </a:prstGeom>
          <a:ln w="127000">
            <a:solidFill>
              <a:srgbClr val="747676"/>
            </a:solidFill>
            <a:miter lim="400000"/>
            <a:tailEnd type="triangle"/>
          </a:ln>
        </p:spPr>
        <p:txBody>
          <a:bodyPr lIns="50800" tIns="50800" rIns="50800" bIns="50800" anchor="ctr"/>
          <a:lstStyle/>
          <a:p>
            <a:pPr>
              <a:defRPr sz="2400">
                <a:solidFill>
                  <a:srgbClr val="5C5C5C"/>
                </a:solidFill>
                <a:latin typeface="DIN Alternate"/>
                <a:ea typeface="DIN Alternate"/>
                <a:cs typeface="DIN Alternate"/>
                <a:sym typeface="DIN Alternate"/>
              </a:defRPr>
            </a:pPr>
          </a:p>
        </p:txBody>
      </p:sp>
      <p:grpSp>
        <p:nvGrpSpPr>
          <p:cNvPr id="218" name="Group"/>
          <p:cNvGrpSpPr/>
          <p:nvPr/>
        </p:nvGrpSpPr>
        <p:grpSpPr>
          <a:xfrm>
            <a:off x="1538367" y="3237699"/>
            <a:ext cx="11240125" cy="3822077"/>
            <a:chOff x="0" y="0"/>
            <a:chExt cx="11240123" cy="3822076"/>
          </a:xfrm>
        </p:grpSpPr>
        <p:pic>
          <p:nvPicPr>
            <p:cNvPr id="213" name="ydwarf_vmr_1.pdf" descr="ydwarf_vmr_1.pdf"/>
            <p:cNvPicPr>
              <a:picLocks noChangeAspect="1"/>
            </p:cNvPicPr>
            <p:nvPr/>
          </p:nvPicPr>
          <p:blipFill>
            <a:blip r:embed="rId2">
              <a:extLst/>
            </a:blip>
            <a:srcRect l="21618" t="5105" r="60642" b="86364"/>
            <a:stretch>
              <a:fillRect/>
            </a:stretch>
          </p:blipFill>
          <p:spPr>
            <a:xfrm>
              <a:off x="0" y="0"/>
              <a:ext cx="11240124" cy="3716058"/>
            </a:xfrm>
            <a:prstGeom prst="rect">
              <a:avLst/>
            </a:prstGeom>
            <a:ln w="12700" cap="flat">
              <a:noFill/>
              <a:miter lim="400000"/>
            </a:ln>
            <a:effectLst/>
          </p:spPr>
        </p:pic>
        <p:sp>
          <p:nvSpPr>
            <p:cNvPr id="214" name="&lt;—1 Sigma—&gt;"/>
            <p:cNvSpPr txBox="1"/>
            <p:nvPr/>
          </p:nvSpPr>
          <p:spPr>
            <a:xfrm>
              <a:off x="4346138" y="2146384"/>
              <a:ext cx="3874510" cy="103262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lvl1pPr defTabSz="519937">
                <a:lnSpc>
                  <a:spcPct val="70000"/>
                </a:lnSpc>
                <a:defRPr i="1" sz="4272">
                  <a:solidFill>
                    <a:schemeClr val="accent5"/>
                  </a:solidFill>
                  <a:latin typeface="Iowan Old Style"/>
                  <a:ea typeface="Iowan Old Style"/>
                  <a:cs typeface="Iowan Old Style"/>
                  <a:sym typeface="Iowan Old Style"/>
                </a:defRPr>
              </a:lvl1pPr>
            </a:lstStyle>
            <a:p>
              <a:pPr/>
              <a:r>
                <a:t>&lt;—1 Sigma—&gt;</a:t>
              </a:r>
            </a:p>
          </p:txBody>
        </p:sp>
        <p:sp>
          <p:nvSpPr>
            <p:cNvPr id="215" name="&lt;———————Extrema————&gt;"/>
            <p:cNvSpPr txBox="1"/>
            <p:nvPr/>
          </p:nvSpPr>
          <p:spPr>
            <a:xfrm>
              <a:off x="582514" y="2789447"/>
              <a:ext cx="9461587" cy="103263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lvl1pPr defTabSz="554990">
                <a:lnSpc>
                  <a:spcPct val="70000"/>
                </a:lnSpc>
                <a:defRPr i="1" sz="4560">
                  <a:solidFill>
                    <a:schemeClr val="accent5">
                      <a:hueOff val="-176146"/>
                      <a:satOff val="3665"/>
                      <a:lumOff val="-13986"/>
                    </a:schemeClr>
                  </a:solidFill>
                  <a:latin typeface="Iowan Old Style"/>
                  <a:ea typeface="Iowan Old Style"/>
                  <a:cs typeface="Iowan Old Style"/>
                  <a:sym typeface="Iowan Old Style"/>
                </a:defRPr>
              </a:lvl1pPr>
            </a:lstStyle>
            <a:p>
              <a:pPr/>
              <a:r>
                <a:t>&lt;———————Extrema————&gt;</a:t>
              </a:r>
            </a:p>
          </p:txBody>
        </p:sp>
        <p:sp>
          <p:nvSpPr>
            <p:cNvPr id="216" name="Prob."/>
            <p:cNvSpPr txBox="1"/>
            <p:nvPr/>
          </p:nvSpPr>
          <p:spPr>
            <a:xfrm>
              <a:off x="4837378" y="568704"/>
              <a:ext cx="3217219" cy="103263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lvl1pPr>
                <a:lnSpc>
                  <a:spcPct val="70000"/>
                </a:lnSpc>
                <a:defRPr i="1" sz="4800">
                  <a:ln w="6096">
                    <a:solidFill>
                      <a:srgbClr val="000000"/>
                    </a:solidFill>
                  </a:ln>
                  <a:noFill/>
                  <a:latin typeface="Iowan Old Style"/>
                  <a:ea typeface="Iowan Old Style"/>
                  <a:cs typeface="Iowan Old Style"/>
                  <a:sym typeface="Iowan Old Style"/>
                </a:defRPr>
              </a:lvl1pPr>
            </a:lstStyle>
            <a:p>
              <a:pPr/>
              <a:r>
                <a:t>Prob.</a:t>
              </a:r>
            </a:p>
          </p:txBody>
        </p:sp>
        <p:sp>
          <p:nvSpPr>
            <p:cNvPr id="217" name="Median"/>
            <p:cNvSpPr txBox="1"/>
            <p:nvPr/>
          </p:nvSpPr>
          <p:spPr>
            <a:xfrm>
              <a:off x="6529645" y="1341656"/>
              <a:ext cx="1745114" cy="123800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t">
              <a:normAutofit fontScale="100000" lnSpcReduction="0"/>
            </a:bodyPr>
            <a:lstStyle>
              <a:lvl1pPr defTabSz="525779">
                <a:lnSpc>
                  <a:spcPct val="70000"/>
                </a:lnSpc>
                <a:defRPr i="1" sz="4319">
                  <a:solidFill>
                    <a:srgbClr val="FFFFFF"/>
                  </a:solidFill>
                  <a:latin typeface="Iowan Old Style"/>
                  <a:ea typeface="Iowan Old Style"/>
                  <a:cs typeface="Iowan Old Style"/>
                  <a:sym typeface="Iowan Old Style"/>
                </a:defRPr>
              </a:lvl1pPr>
            </a:lstStyle>
            <a:p>
              <a:pPr/>
              <a:r>
                <a:t>Median</a:t>
              </a:r>
            </a:p>
          </p:txBody>
        </p:sp>
      </p:grpSp>
      <p:sp>
        <p:nvSpPr>
          <p:cNvPr id="219" name="log10NH3"/>
          <p:cNvSpPr txBox="1"/>
          <p:nvPr/>
        </p:nvSpPr>
        <p:spPr>
          <a:xfrm>
            <a:off x="2671083" y="8695735"/>
            <a:ext cx="2502000"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nSpc>
                <a:spcPct val="70000"/>
              </a:lnSpc>
              <a:defRPr i="1" sz="4800">
                <a:latin typeface="Iowan Old Style"/>
                <a:ea typeface="Iowan Old Style"/>
                <a:cs typeface="Iowan Old Style"/>
                <a:sym typeface="Iowan Old Style"/>
              </a:defRPr>
            </a:pPr>
            <a:r>
              <a:t>log</a:t>
            </a:r>
            <a:r>
              <a:rPr baseline="-5999"/>
              <a:t>10</a:t>
            </a:r>
            <a:r>
              <a:t>NH3</a:t>
            </a:r>
          </a:p>
        </p:txBody>
      </p:sp>
      <p:sp>
        <p:nvSpPr>
          <p:cNvPr id="220" name="log10CH4"/>
          <p:cNvSpPr txBox="1"/>
          <p:nvPr/>
        </p:nvSpPr>
        <p:spPr>
          <a:xfrm>
            <a:off x="6163429" y="8695735"/>
            <a:ext cx="2465388"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nSpc>
                <a:spcPct val="70000"/>
              </a:lnSpc>
              <a:defRPr i="1" sz="4800">
                <a:latin typeface="Iowan Old Style"/>
                <a:ea typeface="Iowan Old Style"/>
                <a:cs typeface="Iowan Old Style"/>
                <a:sym typeface="Iowan Old Style"/>
              </a:defRPr>
            </a:pPr>
            <a:r>
              <a:t>log</a:t>
            </a:r>
            <a:r>
              <a:rPr baseline="-5999"/>
              <a:t>10</a:t>
            </a:r>
            <a:r>
              <a:t>CH4</a:t>
            </a:r>
          </a:p>
        </p:txBody>
      </p:sp>
      <p:sp>
        <p:nvSpPr>
          <p:cNvPr id="221" name="log10H2O"/>
          <p:cNvSpPr txBox="1"/>
          <p:nvPr/>
        </p:nvSpPr>
        <p:spPr>
          <a:xfrm>
            <a:off x="9368699" y="8695735"/>
            <a:ext cx="2513013"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nSpc>
                <a:spcPct val="70000"/>
              </a:lnSpc>
              <a:defRPr i="1" sz="4800">
                <a:latin typeface="Iowan Old Style"/>
                <a:ea typeface="Iowan Old Style"/>
                <a:cs typeface="Iowan Old Style"/>
                <a:sym typeface="Iowan Old Style"/>
              </a:defRPr>
            </a:pPr>
            <a:r>
              <a:t>log</a:t>
            </a:r>
            <a:r>
              <a:rPr baseline="-5999"/>
              <a:t>10</a:t>
            </a:r>
            <a:r>
              <a:t>H2O</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10"/>
                                        </p:tgtEl>
                                        <p:attrNameLst>
                                          <p:attrName>style.visibility</p:attrName>
                                        </p:attrNameLst>
                                      </p:cBhvr>
                                      <p:to>
                                        <p:strVal val="visible"/>
                                      </p:to>
                                    </p:set>
                                    <p:animEffect filter="dissolve" transition="in">
                                      <p:cBhvr>
                                        <p:cTn id="7" dur="1000"/>
                                        <p:tgtEl>
                                          <p:spTgt spid="210"/>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211"/>
                                        </p:tgtEl>
                                        <p:attrNameLst>
                                          <p:attrName>style.visibility</p:attrName>
                                        </p:attrNameLst>
                                      </p:cBhvr>
                                      <p:to>
                                        <p:strVal val="visible"/>
                                      </p:to>
                                    </p:set>
                                    <p:animEffect filter="dissolve" transition="in">
                                      <p:cBhvr>
                                        <p:cTn id="12" dur="1000"/>
                                        <p:tgtEl>
                                          <p:spTgt spid="211"/>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ID="9" grpId="3" fill="hold">
                                  <p:stCondLst>
                                    <p:cond delay="0"/>
                                  </p:stCondLst>
                                  <p:iterate type="el" backwards="0">
                                    <p:tmAbs val="0"/>
                                  </p:iterate>
                                  <p:childTnLst>
                                    <p:set>
                                      <p:cBhvr>
                                        <p:cTn id="16" fill="hold"/>
                                        <p:tgtEl>
                                          <p:spTgt spid="218"/>
                                        </p:tgtEl>
                                        <p:attrNameLst>
                                          <p:attrName>style.visibility</p:attrName>
                                        </p:attrNameLst>
                                      </p:cBhvr>
                                      <p:to>
                                        <p:strVal val="visible"/>
                                      </p:to>
                                    </p:set>
                                    <p:animEffect filter="dissolve" transition="in">
                                      <p:cBhvr>
                                        <p:cTn id="17" dur="1000"/>
                                        <p:tgtEl>
                                          <p:spTgt spid="218"/>
                                        </p:tgtEl>
                                      </p:cBhvr>
                                    </p:animEffect>
                                  </p:childTnLst>
                                </p:cTn>
                              </p:par>
                            </p:childTnLst>
                          </p:cTn>
                        </p:par>
                      </p:childTnLst>
                    </p:cTn>
                  </p:par>
                  <p:par>
                    <p:cTn id="18" fill="hold">
                      <p:stCondLst>
                        <p:cond delay="indefinite"/>
                      </p:stCondLst>
                      <p:childTnLst>
                        <p:par>
                          <p:cTn id="19" fill="hold">
                            <p:stCondLst>
                              <p:cond delay="0"/>
                            </p:stCondLst>
                            <p:childTnLst>
                              <p:par>
                                <p:cTn id="20" presetClass="exit" nodeType="clickEffect" presetID="9" grpId="4" fill="hold">
                                  <p:stCondLst>
                                    <p:cond delay="0"/>
                                  </p:stCondLst>
                                  <p:iterate type="el" backwards="0">
                                    <p:tmAbs val="0"/>
                                  </p:iterate>
                                  <p:childTnLst>
                                    <p:animEffect filter="dissolve" transition="out">
                                      <p:cBhvr>
                                        <p:cTn id="21" dur="1000" fill="hold"/>
                                        <p:tgtEl>
                                          <p:spTgt spid="218"/>
                                        </p:tgtEl>
                                      </p:cBhvr>
                                    </p:animEffect>
                                    <p:set>
                                      <p:cBhvr>
                                        <p:cTn id="22" fill="hold">
                                          <p:stCondLst>
                                            <p:cond delay="999"/>
                                          </p:stCondLst>
                                        </p:cTn>
                                        <p:tgtEl>
                                          <p:spTgt spid="218"/>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8" grpId="4"/>
      <p:bldP build="whole" bldLvl="1" animBg="1" rev="0" advAuto="0" spid="218" grpId="3"/>
      <p:bldP build="whole" bldLvl="1" animBg="1" rev="0" advAuto="0" spid="211" grpId="2"/>
      <p:bldP build="whole" bldLvl="1" animBg="1" rev="0" advAuto="0" spid="210" grpId="1"/>
    </p:bldLst>
  </p:timing>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3"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224" name="MULTINEST USERGUIDE: INSTALLATION"/>
          <p:cNvSpPr txBox="1"/>
          <p:nvPr>
            <p:ph type="title"/>
          </p:nvPr>
        </p:nvSpPr>
        <p:spPr>
          <a:prstGeom prst="rect">
            <a:avLst/>
          </a:prstGeom>
        </p:spPr>
        <p:txBody>
          <a:bodyPr/>
          <a:lstStyle/>
          <a:p>
            <a:pPr defTabSz="543305">
              <a:spcBef>
                <a:spcPts val="2100"/>
              </a:spcBef>
              <a:defRPr sz="4836"/>
            </a:pPr>
            <a:r>
              <a:t>MULTINEST USERGUIDE: </a:t>
            </a:r>
            <a:r>
              <a:rPr>
                <a:solidFill>
                  <a:srgbClr val="000000"/>
                </a:solidFill>
              </a:rPr>
              <a:t>INSTALLATION</a:t>
            </a:r>
          </a:p>
        </p:txBody>
      </p:sp>
      <p:sp>
        <p:nvSpPr>
          <p:cNvPr id="225" name="Download latest git version of radtrancode.…"/>
          <p:cNvSpPr txBox="1"/>
          <p:nvPr/>
        </p:nvSpPr>
        <p:spPr>
          <a:xfrm>
            <a:off x="424341" y="2085161"/>
            <a:ext cx="12156118" cy="593811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marL="719666" indent="-719666" defTabSz="496570">
              <a:lnSpc>
                <a:spcPct val="70000"/>
              </a:lnSpc>
              <a:buSzPct val="100000"/>
              <a:buAutoNum type="arabicParenR" startAt="1"/>
              <a:defRPr i="1" sz="4080">
                <a:solidFill>
                  <a:srgbClr val="747676"/>
                </a:solidFill>
                <a:latin typeface="Iowan Old Style"/>
                <a:ea typeface="Iowan Old Style"/>
                <a:cs typeface="Iowan Old Style"/>
                <a:sym typeface="Iowan Old Style"/>
              </a:defRPr>
            </a:pPr>
            <a:r>
              <a:t>Download latest git version of radtrancode.</a:t>
            </a:r>
          </a:p>
          <a:p>
            <a:pPr marL="719666" indent="-719666" defTabSz="496570">
              <a:lnSpc>
                <a:spcPct val="70000"/>
              </a:lnSpc>
              <a:buSzPct val="100000"/>
              <a:buAutoNum type="arabicParenR" startAt="1"/>
              <a:defRPr i="1" sz="4080">
                <a:solidFill>
                  <a:srgbClr val="747676"/>
                </a:solidFill>
                <a:latin typeface="Iowan Old Style"/>
                <a:ea typeface="Iowan Old Style"/>
                <a:cs typeface="Iowan Old Style"/>
                <a:sym typeface="Iowan Old Style"/>
              </a:defRPr>
            </a:pPr>
            <a:r>
              <a:t>External: follow </a:t>
            </a:r>
            <a:r>
              <a:rPr u="sng">
                <a:hlinkClick r:id="rId2" invalidUrl="" action="" tgtFrame="" tooltip="" history="1" highlightClick="0" endSnd="0"/>
              </a:rPr>
              <a:t>https://johannesbuchner.github.io/PyMultiNest/install.html</a:t>
            </a:r>
          </a:p>
          <a:p>
            <a:pPr marL="719666" indent="-719666" defTabSz="496570">
              <a:lnSpc>
                <a:spcPct val="70000"/>
              </a:lnSpc>
              <a:buSzPct val="100000"/>
              <a:buAutoNum type="arabicParenR" startAt="1"/>
              <a:defRPr i="1" sz="4080">
                <a:solidFill>
                  <a:srgbClr val="747676"/>
                </a:solidFill>
                <a:latin typeface="Iowan Old Style"/>
                <a:ea typeface="Iowan Old Style"/>
                <a:cs typeface="Iowan Old Style"/>
                <a:sym typeface="Iowan Old Style"/>
              </a:defRPr>
            </a:pPr>
            <a:r>
              <a:t>Internal: add my LD_LIBRARY_PATH to your .tcshrc file. Also add: module load pymods_trusty to .tcshrc.</a:t>
            </a:r>
          </a:p>
          <a:p>
            <a:pPr marL="719666" indent="-719666" defTabSz="496570">
              <a:lnSpc>
                <a:spcPct val="70000"/>
              </a:lnSpc>
              <a:buSzPct val="100000"/>
              <a:buAutoNum type="arabicParenR" startAt="1"/>
              <a:defRPr i="1" sz="4080">
                <a:solidFill>
                  <a:srgbClr val="747676"/>
                </a:solidFill>
                <a:latin typeface="Iowan Old Style"/>
                <a:ea typeface="Iowan Old Style"/>
                <a:cs typeface="Iowan Old Style"/>
                <a:sym typeface="Iowan Old Style"/>
              </a:defRPr>
            </a:pPr>
            <a:r>
              <a:t>Go to Nemesis subfolder in radtrancode, and type e.g.: source nemesisPyMult.comp to create the nemesisPyMult.so shared object file (basically a python library you can import). Do the same for nemesisPT_NS.comp, and any other versions you’d like.</a:t>
            </a:r>
          </a:p>
          <a:p>
            <a:pPr marL="719666" indent="-719666" defTabSz="496570">
              <a:lnSpc>
                <a:spcPct val="70000"/>
              </a:lnSpc>
              <a:buSzPct val="100000"/>
              <a:buAutoNum type="arabicParenR" startAt="1"/>
              <a:defRPr i="1" sz="4080">
                <a:solidFill>
                  <a:srgbClr val="747676"/>
                </a:solidFill>
                <a:latin typeface="Iowan Old Style"/>
                <a:ea typeface="Iowan Old Style"/>
                <a:cs typeface="Iowan Old Style"/>
                <a:sym typeface="Iowan Old Style"/>
              </a:defRPr>
            </a:pPr>
            <a:r>
              <a:t>Next is to use the compiled file!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25"/>
                                        </p:tgtEl>
                                        <p:attrNameLst>
                                          <p:attrName>style.visibility</p:attrName>
                                        </p:attrNameLst>
                                      </p:cBhvr>
                                      <p:to>
                                        <p:strVal val="visible"/>
                                      </p:to>
                                    </p:set>
                                    <p:animEffect filter="dissolve" transition="in">
                                      <p:cBhvr>
                                        <p:cTn id="7" dur="1000"/>
                                        <p:tgtEl>
                                          <p:spTgt spid="22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5" grpId="1"/>
    </p:bldLst>
  </p:timing>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7"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228" name="MULTINEST USERGUIDE: SETUP"/>
          <p:cNvSpPr txBox="1"/>
          <p:nvPr>
            <p:ph type="title"/>
          </p:nvPr>
        </p:nvSpPr>
        <p:spPr>
          <a:prstGeom prst="rect">
            <a:avLst/>
          </a:prstGeom>
        </p:spPr>
        <p:txBody>
          <a:bodyPr/>
          <a:lstStyle/>
          <a:p>
            <a:pPr defTabSz="543305">
              <a:spcBef>
                <a:spcPts val="2100"/>
              </a:spcBef>
              <a:defRPr sz="4836"/>
            </a:pPr>
            <a:r>
              <a:t>MULTINEST USERGUIDE: </a:t>
            </a:r>
            <a:r>
              <a:rPr>
                <a:solidFill>
                  <a:srgbClr val="000000"/>
                </a:solidFill>
              </a:rPr>
              <a:t>SETUP</a:t>
            </a:r>
          </a:p>
        </p:txBody>
      </p:sp>
      <p:sp>
        <p:nvSpPr>
          <p:cNvPr id="229" name="Create a normal Nemesis folder with all the relevant inputs, as for OE…"/>
          <p:cNvSpPr txBox="1"/>
          <p:nvPr/>
        </p:nvSpPr>
        <p:spPr>
          <a:xfrm>
            <a:off x="231825" y="1701800"/>
            <a:ext cx="12541150" cy="494221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marL="448733" indent="-448733" defTabSz="309625">
              <a:lnSpc>
                <a:spcPct val="70000"/>
              </a:lnSpc>
              <a:buSzPct val="100000"/>
              <a:buAutoNum type="arabicParenR" startAt="1"/>
              <a:defRPr i="1" sz="2543">
                <a:solidFill>
                  <a:srgbClr val="747676"/>
                </a:solidFill>
                <a:latin typeface="Iowan Old Style"/>
                <a:ea typeface="Iowan Old Style"/>
                <a:cs typeface="Iowan Old Style"/>
                <a:sym typeface="Iowan Old Style"/>
              </a:defRPr>
            </a:pPr>
            <a:r>
              <a:t>Create a normal Nemesis folder with all the relevant inputs, as for OE</a:t>
            </a:r>
          </a:p>
          <a:p>
            <a:pPr marL="448733" indent="-448733" defTabSz="309625">
              <a:lnSpc>
                <a:spcPct val="70000"/>
              </a:lnSpc>
              <a:buSzPct val="100000"/>
              <a:buAutoNum type="arabicParenR" startAt="1"/>
              <a:defRPr i="1" sz="2543">
                <a:solidFill>
                  <a:srgbClr val="747676"/>
                </a:solidFill>
                <a:latin typeface="Iowan Old Style"/>
                <a:ea typeface="Iowan Old Style"/>
                <a:cs typeface="Iowan Old Style"/>
                <a:sym typeface="Iowan Old Style"/>
              </a:defRPr>
            </a:pPr>
            <a:r>
              <a:t>Switch the number of iterations to -1, and set the .apr file to have zero parameters (*clouds are included in the .apr file, if you wish to have them)</a:t>
            </a:r>
          </a:p>
          <a:p>
            <a:pPr marL="448733" indent="-448733" defTabSz="309625">
              <a:lnSpc>
                <a:spcPct val="70000"/>
              </a:lnSpc>
              <a:buSzPct val="100000"/>
              <a:buAutoNum type="arabicParenR" startAt="1"/>
              <a:defRPr i="1" sz="2543">
                <a:solidFill>
                  <a:srgbClr val="747676"/>
                </a:solidFill>
                <a:latin typeface="Iowan Old Style"/>
                <a:ea typeface="Iowan Old Style"/>
                <a:cs typeface="Iowan Old Style"/>
                <a:sym typeface="Iowan Old Style"/>
              </a:defRPr>
            </a:pPr>
            <a:r>
              <a:t>Take these files, and duplicate them so that there are 64 folders (or however many cores you will use), numbered from 0-63. Also create a 999 folder, which is used for plotting.</a:t>
            </a:r>
          </a:p>
          <a:p>
            <a:pPr marL="448733" indent="-448733" defTabSz="309625">
              <a:lnSpc>
                <a:spcPct val="70000"/>
              </a:lnSpc>
              <a:buSzPct val="100000"/>
              <a:buAutoNum type="arabicParenR" startAt="1"/>
              <a:defRPr i="1" sz="2543">
                <a:solidFill>
                  <a:srgbClr val="747676"/>
                </a:solidFill>
                <a:latin typeface="Iowan Old Style"/>
                <a:ea typeface="Iowan Old Style"/>
                <a:cs typeface="Iowan Old Style"/>
                <a:sym typeface="Iowan Old Style"/>
              </a:defRPr>
            </a:pPr>
            <a:r>
              <a:t>In the directory containing all of these duplicate folders, copy the .so file from the Nemesis subfolder.</a:t>
            </a:r>
          </a:p>
          <a:p>
            <a:pPr marL="448733" indent="-448733" defTabSz="309625">
              <a:lnSpc>
                <a:spcPct val="70000"/>
              </a:lnSpc>
              <a:buSzPct val="100000"/>
              <a:buAutoNum type="arabicParenR" startAt="1"/>
              <a:defRPr i="1" sz="2543">
                <a:solidFill>
                  <a:srgbClr val="747676"/>
                </a:solidFill>
                <a:latin typeface="Iowan Old Style"/>
                <a:ea typeface="Iowan Old Style"/>
                <a:cs typeface="Iowan Old Style"/>
                <a:sym typeface="Iowan Old Style"/>
              </a:defRPr>
            </a:pPr>
            <a:r>
              <a:t>Setup your retrieval in python (see NS_ret.py for example usage) i.e. your forward model and associated hypercube</a:t>
            </a:r>
          </a:p>
          <a:p>
            <a:pPr marL="448733" indent="-448733" defTabSz="309625">
              <a:lnSpc>
                <a:spcPct val="70000"/>
              </a:lnSpc>
              <a:buSzPct val="100000"/>
              <a:buAutoNum type="arabicParenR" startAt="1"/>
              <a:defRPr i="1" sz="2543">
                <a:solidFill>
                  <a:srgbClr val="747676"/>
                </a:solidFill>
                <a:latin typeface="Iowan Old Style"/>
                <a:ea typeface="Iowan Old Style"/>
                <a:cs typeface="Iowan Old Style"/>
                <a:sym typeface="Iowan Old Style"/>
              </a:defRPr>
            </a:pPr>
            <a:r>
              <a:t>Run the retrieval (64 is core number, unnecessary text being redirected to trash) with: mpiexec -n 64 python NS_ret.py &gt; /dev/null &amp; </a:t>
            </a:r>
          </a:p>
          <a:p>
            <a:pPr marL="448733" indent="-448733" defTabSz="309625">
              <a:lnSpc>
                <a:spcPct val="70000"/>
              </a:lnSpc>
              <a:buSzPct val="100000"/>
              <a:buAutoNum type="arabicParenR" startAt="1"/>
              <a:defRPr i="1" sz="2543">
                <a:solidFill>
                  <a:srgbClr val="747676"/>
                </a:solidFill>
                <a:latin typeface="Iowan Old Style"/>
                <a:ea typeface="Iowan Old Style"/>
                <a:cs typeface="Iowan Old Style"/>
                <a:sym typeface="Iowan Old Style"/>
              </a:defRPr>
            </a:pPr>
            <a:r>
              <a:t>Either wait until the whole retrieval is finished and use NS_plot.py, or modify it slightly to watch convergence occur while the retrieval runs. The modification is done like so (note the triple quotes):</a:t>
            </a:r>
          </a:p>
        </p:txBody>
      </p:sp>
      <p:pic>
        <p:nvPicPr>
          <p:cNvPr id="230" name="Screen Shot 2018-05-08 at 12.48.42.png" descr="Screen Shot 2018-05-08 at 12.48.42.png"/>
          <p:cNvPicPr>
            <a:picLocks noChangeAspect="1"/>
          </p:cNvPicPr>
          <p:nvPr/>
        </p:nvPicPr>
        <p:blipFill>
          <a:blip r:embed="rId2">
            <a:extLst/>
          </a:blip>
          <a:stretch>
            <a:fillRect/>
          </a:stretch>
        </p:blipFill>
        <p:spPr>
          <a:xfrm>
            <a:off x="5651024" y="7761471"/>
            <a:ext cx="7099301" cy="1308101"/>
          </a:xfrm>
          <a:prstGeom prst="rect">
            <a:avLst/>
          </a:prstGeom>
          <a:ln w="12700">
            <a:miter lim="400000"/>
          </a:ln>
        </p:spPr>
      </p:pic>
      <p:sp>
        <p:nvSpPr>
          <p:cNvPr id="231" name="Arrow"/>
          <p:cNvSpPr/>
          <p:nvPr/>
        </p:nvSpPr>
        <p:spPr>
          <a:xfrm>
            <a:off x="2579338" y="7942712"/>
            <a:ext cx="1270001" cy="1270001"/>
          </a:xfrm>
          <a:prstGeom prst="rightArrow">
            <a:avLst>
              <a:gd name="adj1" fmla="val 32000"/>
              <a:gd name="adj2" fmla="val 64000"/>
            </a:avLst>
          </a:prstGeom>
          <a:blipFill>
            <a:blip r:embed="rId3"/>
          </a:blipFill>
          <a:ln w="12700">
            <a:miter lim="400000"/>
          </a:ln>
          <a:effectLst>
            <a:outerShdw sx="100000" sy="100000" kx="0" ky="0" algn="b" rotWithShape="0" blurRad="38100" dist="25400" dir="5400000">
              <a:srgbClr val="000000">
                <a:alpha val="50000"/>
              </a:srgbClr>
            </a:outerShdw>
          </a:effectLst>
        </p:spPr>
        <p:txBody>
          <a:bodyPr lIns="50800" tIns="50800" rIns="50800" bIns="50800" anchor="ctr"/>
          <a:lstStyle/>
          <a:p>
            <a:pPr>
              <a:defRPr sz="2400">
                <a:solidFill>
                  <a:srgbClr val="FFFFFF"/>
                </a:solidFill>
              </a:defRPr>
            </a:pPr>
          </a:p>
        </p:txBody>
      </p:sp>
      <p:pic>
        <p:nvPicPr>
          <p:cNvPr id="232" name="Screen Shot 2018-05-08 at 12.48.17.png" descr="Screen Shot 2018-05-08 at 12.48.17.png"/>
          <p:cNvPicPr>
            <a:picLocks noChangeAspect="1"/>
          </p:cNvPicPr>
          <p:nvPr/>
        </p:nvPicPr>
        <p:blipFill>
          <a:blip r:embed="rId4">
            <a:extLst/>
          </a:blip>
          <a:stretch>
            <a:fillRect/>
          </a:stretch>
        </p:blipFill>
        <p:spPr>
          <a:xfrm>
            <a:off x="752669" y="6206498"/>
            <a:ext cx="7518401" cy="14986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29"/>
                                        </p:tgtEl>
                                        <p:attrNameLst>
                                          <p:attrName>style.visibility</p:attrName>
                                        </p:attrNameLst>
                                      </p:cBhvr>
                                      <p:to>
                                        <p:strVal val="visible"/>
                                      </p:to>
                                    </p:set>
                                    <p:animEffect filter="dissolve" transition="in">
                                      <p:cBhvr>
                                        <p:cTn id="7" dur="1000"/>
                                        <p:tgtEl>
                                          <p:spTgt spid="2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9" grpId="1"/>
    </p:bldLst>
  </p:timing>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4"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235" name="MULTINEST USERGUIDE: NOTES"/>
          <p:cNvSpPr txBox="1"/>
          <p:nvPr>
            <p:ph type="title"/>
          </p:nvPr>
        </p:nvSpPr>
        <p:spPr>
          <a:prstGeom prst="rect">
            <a:avLst/>
          </a:prstGeom>
        </p:spPr>
        <p:txBody>
          <a:bodyPr/>
          <a:lstStyle/>
          <a:p>
            <a:pPr defTabSz="543305">
              <a:spcBef>
                <a:spcPts val="2100"/>
              </a:spcBef>
              <a:defRPr sz="4836"/>
            </a:pPr>
            <a:r>
              <a:t>MULTINEST USERGUIDE: </a:t>
            </a:r>
            <a:r>
              <a:rPr>
                <a:solidFill>
                  <a:srgbClr val="000000"/>
                </a:solidFill>
              </a:rPr>
              <a:t>NOTES</a:t>
            </a:r>
          </a:p>
        </p:txBody>
      </p:sp>
      <p:sp>
        <p:nvSpPr>
          <p:cNvPr id="236" name="Temperature and VMRs are passed through with the same number of layers as in the .ref file.…"/>
          <p:cNvSpPr txBox="1"/>
          <p:nvPr/>
        </p:nvSpPr>
        <p:spPr>
          <a:xfrm>
            <a:off x="424341" y="2453844"/>
            <a:ext cx="12156118" cy="59381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marL="515619" indent="-515619" defTabSz="508254">
              <a:lnSpc>
                <a:spcPct val="70000"/>
              </a:lnSpc>
              <a:buSzPct val="75000"/>
              <a:buChar char="-"/>
              <a:defRPr i="1" sz="4176">
                <a:solidFill>
                  <a:srgbClr val="747676"/>
                </a:solidFill>
                <a:latin typeface="Iowan Old Style"/>
                <a:ea typeface="Iowan Old Style"/>
                <a:cs typeface="Iowan Old Style"/>
                <a:sym typeface="Iowan Old Style"/>
              </a:defRPr>
            </a:pPr>
            <a:r>
              <a:t>Temperature and VMRs are passed through with the same number of layers as in the .ref file. </a:t>
            </a:r>
          </a:p>
          <a:p>
            <a:pPr marL="515619" indent="-515619" defTabSz="508254">
              <a:lnSpc>
                <a:spcPct val="70000"/>
              </a:lnSpc>
              <a:buSzPct val="75000"/>
              <a:buChar char="-"/>
              <a:defRPr i="1" sz="4176">
                <a:solidFill>
                  <a:srgbClr val="747676"/>
                </a:solidFill>
                <a:latin typeface="Iowan Old Style"/>
                <a:ea typeface="Iowan Old Style"/>
                <a:cs typeface="Iowan Old Style"/>
                <a:sym typeface="Iowan Old Style"/>
              </a:defRPr>
            </a:pPr>
            <a:r>
              <a:t>The VMRs must be in the same order as the .ref file. Must sum to 1.0 </a:t>
            </a:r>
          </a:p>
          <a:p>
            <a:pPr marL="515619" indent="-515619" defTabSz="508254">
              <a:lnSpc>
                <a:spcPct val="70000"/>
              </a:lnSpc>
              <a:buSzPct val="75000"/>
              <a:buChar char="-"/>
              <a:defRPr i="1" sz="4176">
                <a:solidFill>
                  <a:srgbClr val="747676"/>
                </a:solidFill>
                <a:latin typeface="Iowan Old Style"/>
                <a:ea typeface="Iowan Old Style"/>
                <a:cs typeface="Iowan Old Style"/>
                <a:sym typeface="Iowan Old Style"/>
              </a:defRPr>
            </a:pPr>
            <a:r>
              <a:t>Mass and radius are in terms of Jupiter, so a 1.0 radius is 69111km </a:t>
            </a:r>
          </a:p>
          <a:p>
            <a:pPr marL="515619" indent="-515619" defTabSz="508254">
              <a:lnSpc>
                <a:spcPct val="70000"/>
              </a:lnSpc>
              <a:buSzPct val="75000"/>
              <a:buChar char="-"/>
              <a:defRPr i="1" sz="4176">
                <a:solidFill>
                  <a:srgbClr val="747676"/>
                </a:solidFill>
                <a:latin typeface="Iowan Old Style"/>
                <a:ea typeface="Iowan Old Style"/>
                <a:cs typeface="Iowan Old Style"/>
                <a:sym typeface="Iowan Old Style"/>
              </a:defRPr>
            </a:pPr>
            <a:r>
              <a:t>The aforementioned parameters are always passed, as well as pressure, and height (though NEMESIS recalculates height anyway, only the base height is important (0.0 km)).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36"/>
                                        </p:tgtEl>
                                        <p:attrNameLst>
                                          <p:attrName>style.visibility</p:attrName>
                                        </p:attrNameLst>
                                      </p:cBhvr>
                                      <p:to>
                                        <p:strVal val="visible"/>
                                      </p:to>
                                    </p:set>
                                    <p:animEffect filter="dissolve" transition="in">
                                      <p:cBhvr>
                                        <p:cTn id="7" dur="1000"/>
                                        <p:tgtEl>
                                          <p:spTgt spid="23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36" grpId="1"/>
    </p:bldLst>
  </p:timing>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8"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239" name="MULTINEST USERGUIDE: PARAMETERS"/>
          <p:cNvSpPr txBox="1"/>
          <p:nvPr>
            <p:ph type="title"/>
          </p:nvPr>
        </p:nvSpPr>
        <p:spPr>
          <a:prstGeom prst="rect">
            <a:avLst/>
          </a:prstGeom>
        </p:spPr>
        <p:txBody>
          <a:bodyPr/>
          <a:lstStyle/>
          <a:p>
            <a:pPr defTabSz="543305">
              <a:spcBef>
                <a:spcPts val="2100"/>
              </a:spcBef>
              <a:defRPr sz="4836"/>
            </a:pPr>
            <a:r>
              <a:t>MULTINEST USERGUIDE: </a:t>
            </a:r>
            <a:r>
              <a:rPr>
                <a:solidFill>
                  <a:srgbClr val="000000"/>
                </a:solidFill>
              </a:rPr>
              <a:t>PARAMETERS</a:t>
            </a:r>
          </a:p>
        </p:txBody>
      </p:sp>
      <p:pic>
        <p:nvPicPr>
          <p:cNvPr id="240" name="Screen Shot 2018-05-08 at 12.56.16.png" descr="Screen Shot 2018-05-08 at 12.56.16.png"/>
          <p:cNvPicPr>
            <a:picLocks noChangeAspect="1"/>
          </p:cNvPicPr>
          <p:nvPr/>
        </p:nvPicPr>
        <p:blipFill>
          <a:blip r:embed="rId2">
            <a:extLst/>
          </a:blip>
          <a:stretch>
            <a:fillRect/>
          </a:stretch>
        </p:blipFill>
        <p:spPr>
          <a:xfrm>
            <a:off x="2660650" y="1701800"/>
            <a:ext cx="7683500" cy="1079500"/>
          </a:xfrm>
          <a:prstGeom prst="rect">
            <a:avLst/>
          </a:prstGeom>
          <a:ln w="12700">
            <a:miter lim="400000"/>
          </a:ln>
        </p:spPr>
      </p:pic>
      <p:sp>
        <p:nvSpPr>
          <p:cNvPr id="241" name="1. runname: name of nemesis files, e.g. ‘jupiter’ for jupiter.ref.…"/>
          <p:cNvSpPr txBox="1"/>
          <p:nvPr/>
        </p:nvSpPr>
        <p:spPr>
          <a:xfrm>
            <a:off x="355542" y="2661427"/>
            <a:ext cx="12535390" cy="6993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239522">
              <a:lnSpc>
                <a:spcPct val="70000"/>
              </a:lnSpc>
              <a:defRPr i="1" sz="1968">
                <a:solidFill>
                  <a:srgbClr val="747676"/>
                </a:solidFill>
                <a:latin typeface="Iowan Old Style"/>
                <a:ea typeface="Iowan Old Style"/>
                <a:cs typeface="Iowan Old Style"/>
                <a:sym typeface="Iowan Old Style"/>
              </a:defRPr>
            </a:pPr>
            <a:r>
              <a:t>1. runname: name of nemesis files, e.g. ‘jupiter’ for jupiter.ref.</a:t>
            </a:r>
          </a:p>
          <a:p>
            <a:pPr algn="l" defTabSz="239522">
              <a:lnSpc>
                <a:spcPct val="70000"/>
              </a:lnSpc>
              <a:defRPr i="1" sz="1968">
                <a:solidFill>
                  <a:srgbClr val="747676"/>
                </a:solidFill>
                <a:latin typeface="Iowan Old Style"/>
                <a:ea typeface="Iowan Old Style"/>
                <a:cs typeface="Iowan Old Style"/>
                <a:sym typeface="Iowan Old Style"/>
              </a:defRPr>
            </a:pPr>
            <a:r>
              <a:t>2. len(spec) = length of spectrum, number of points in .spx file. </a:t>
            </a:r>
          </a:p>
          <a:p>
            <a:pPr algn="l" defTabSz="239522">
              <a:lnSpc>
                <a:spcPct val="70000"/>
              </a:lnSpc>
              <a:defRPr i="1" sz="1968">
                <a:solidFill>
                  <a:srgbClr val="747676"/>
                </a:solidFill>
                <a:latin typeface="Iowan Old Style"/>
                <a:ea typeface="Iowan Old Style"/>
                <a:cs typeface="Iowan Old Style"/>
                <a:sym typeface="Iowan Old Style"/>
              </a:defRPr>
            </a:pPr>
            <a:r>
              <a:t>3. len(temp) = number of pressure points in .ref.</a:t>
            </a:r>
          </a:p>
          <a:p>
            <a:pPr algn="l" defTabSz="239522">
              <a:lnSpc>
                <a:spcPct val="70000"/>
              </a:lnSpc>
              <a:defRPr i="1" sz="1968">
                <a:solidFill>
                  <a:srgbClr val="747676"/>
                </a:solidFill>
                <a:latin typeface="Iowan Old Style"/>
                <a:ea typeface="Iowan Old Style"/>
                <a:cs typeface="Iowan Old Style"/>
                <a:sym typeface="Iowan Old Style"/>
              </a:defRPr>
            </a:pPr>
            <a:r>
              <a:t>4. vmr.shape[1] = number of gases in .ref file.</a:t>
            </a:r>
          </a:p>
          <a:p>
            <a:pPr algn="l" defTabSz="239522">
              <a:lnSpc>
                <a:spcPct val="70000"/>
              </a:lnSpc>
              <a:defRPr i="1" sz="1968">
                <a:solidFill>
                  <a:srgbClr val="747676"/>
                </a:solidFill>
                <a:latin typeface="Iowan Old Style"/>
                <a:ea typeface="Iowan Old Style"/>
                <a:cs typeface="Iowan Old Style"/>
                <a:sym typeface="Iowan Old Style"/>
              </a:defRPr>
            </a:pPr>
            <a:r>
              <a:t>5. ith = i</a:t>
            </a:r>
            <a:r>
              <a:rPr baseline="31999"/>
              <a:t>th </a:t>
            </a:r>
            <a:r>
              <a:t>directory to perform calculation in. Linked to which core is being used.</a:t>
            </a:r>
          </a:p>
          <a:p>
            <a:pPr algn="l" defTabSz="239522">
              <a:lnSpc>
                <a:spcPct val="70000"/>
              </a:lnSpc>
              <a:defRPr i="1" sz="1968">
                <a:solidFill>
                  <a:srgbClr val="747676"/>
                </a:solidFill>
                <a:latin typeface="Iowan Old Style"/>
                <a:ea typeface="Iowan Old Style"/>
                <a:cs typeface="Iowan Old Style"/>
                <a:sym typeface="Iowan Old Style"/>
              </a:defRPr>
            </a:pPr>
            <a:r>
              <a:t>6. Temp = temperature profile </a:t>
            </a:r>
          </a:p>
          <a:p>
            <a:pPr algn="l" defTabSz="239522">
              <a:lnSpc>
                <a:spcPct val="70000"/>
              </a:lnSpc>
              <a:defRPr i="1" sz="1968">
                <a:solidFill>
                  <a:srgbClr val="747676"/>
                </a:solidFill>
                <a:latin typeface="Iowan Old Style"/>
                <a:ea typeface="Iowan Old Style"/>
                <a:cs typeface="Iowan Old Style"/>
                <a:sym typeface="Iowan Old Style"/>
              </a:defRPr>
            </a:pPr>
            <a:r>
              <a:t>7. P = pressure profile</a:t>
            </a:r>
          </a:p>
          <a:p>
            <a:pPr algn="l" defTabSz="239522">
              <a:lnSpc>
                <a:spcPct val="70000"/>
              </a:lnSpc>
              <a:defRPr i="1" sz="1968">
                <a:solidFill>
                  <a:srgbClr val="747676"/>
                </a:solidFill>
                <a:latin typeface="Iowan Old Style"/>
                <a:ea typeface="Iowan Old Style"/>
                <a:cs typeface="Iowan Old Style"/>
                <a:sym typeface="Iowan Old Style"/>
              </a:defRPr>
            </a:pPr>
            <a:r>
              <a:t>8. vmr = vmr profile for all gases</a:t>
            </a:r>
          </a:p>
          <a:p>
            <a:pPr algn="l" defTabSz="239522">
              <a:lnSpc>
                <a:spcPct val="70000"/>
              </a:lnSpc>
              <a:defRPr i="1" sz="1968">
                <a:solidFill>
                  <a:srgbClr val="747676"/>
                </a:solidFill>
                <a:latin typeface="Iowan Old Style"/>
                <a:ea typeface="Iowan Old Style"/>
                <a:cs typeface="Iowan Old Style"/>
                <a:sym typeface="Iowan Old Style"/>
              </a:defRPr>
            </a:pPr>
            <a:r>
              <a:t>9. Mass = mass in jupiter masses</a:t>
            </a:r>
          </a:p>
          <a:p>
            <a:pPr algn="l" defTabSz="239522">
              <a:lnSpc>
                <a:spcPct val="70000"/>
              </a:lnSpc>
              <a:defRPr i="1" sz="1968">
                <a:solidFill>
                  <a:srgbClr val="747676"/>
                </a:solidFill>
                <a:latin typeface="Iowan Old Style"/>
                <a:ea typeface="Iowan Old Style"/>
                <a:cs typeface="Iowan Old Style"/>
                <a:sym typeface="Iowan Old Style"/>
              </a:defRPr>
            </a:pPr>
            <a:r>
              <a:t>10. Rad = radius in jupiter radii</a:t>
            </a:r>
          </a:p>
          <a:p>
            <a:pPr algn="l" defTabSz="239522">
              <a:lnSpc>
                <a:spcPct val="70000"/>
              </a:lnSpc>
              <a:defRPr i="1" sz="1968">
                <a:solidFill>
                  <a:srgbClr val="747676"/>
                </a:solidFill>
                <a:latin typeface="Iowan Old Style"/>
                <a:ea typeface="Iowan Old Style"/>
                <a:cs typeface="Iowan Old Style"/>
                <a:sym typeface="Iowan Old Style"/>
              </a:defRPr>
            </a:pPr>
            <a:r>
              <a:t>11. H = height profile</a:t>
            </a:r>
          </a:p>
          <a:p>
            <a:pPr algn="l" defTabSz="239522">
              <a:lnSpc>
                <a:spcPct val="70000"/>
              </a:lnSpc>
              <a:defRPr i="1" sz="1968">
                <a:solidFill>
                  <a:srgbClr val="747676"/>
                </a:solidFill>
                <a:latin typeface="Iowan Old Style"/>
                <a:ea typeface="Iowan Old Style"/>
                <a:cs typeface="Iowan Old Style"/>
                <a:sym typeface="Iowan Old Style"/>
              </a:defRPr>
            </a:pPr>
            <a:r>
              <a:t>12. Hb = base height of cloud in km (used for cloud parameterisation #9)</a:t>
            </a:r>
          </a:p>
          <a:p>
            <a:pPr algn="l" defTabSz="239522">
              <a:lnSpc>
                <a:spcPct val="70000"/>
              </a:lnSpc>
              <a:defRPr i="1" sz="1968">
                <a:solidFill>
                  <a:srgbClr val="747676"/>
                </a:solidFill>
                <a:latin typeface="Iowan Old Style"/>
                <a:ea typeface="Iowan Old Style"/>
                <a:cs typeface="Iowan Old Style"/>
                <a:sym typeface="Iowan Old Style"/>
              </a:defRPr>
            </a:pPr>
            <a:r>
              <a:t>13. Opac = integrated optical depth at specified wavelength (#9)</a:t>
            </a:r>
          </a:p>
          <a:p>
            <a:pPr algn="l" defTabSz="239522">
              <a:lnSpc>
                <a:spcPct val="70000"/>
              </a:lnSpc>
              <a:defRPr i="1" sz="1968">
                <a:solidFill>
                  <a:srgbClr val="747676"/>
                </a:solidFill>
                <a:latin typeface="Iowan Old Style"/>
                <a:ea typeface="Iowan Old Style"/>
                <a:cs typeface="Iowan Old Style"/>
                <a:sym typeface="Iowan Old Style"/>
              </a:defRPr>
            </a:pPr>
            <a:r>
              <a:t>14. FSH = fractional scale height (#9)</a:t>
            </a:r>
          </a:p>
          <a:p>
            <a:pPr algn="l" defTabSz="239522">
              <a:lnSpc>
                <a:spcPct val="70000"/>
              </a:lnSpc>
              <a:defRPr i="1" sz="1968">
                <a:solidFill>
                  <a:srgbClr val="747676"/>
                </a:solidFill>
                <a:latin typeface="Iowan Old Style"/>
                <a:ea typeface="Iowan Old Style"/>
                <a:cs typeface="Iowan Old Style"/>
                <a:sym typeface="Iowan Old Style"/>
              </a:defRPr>
            </a:pPr>
            <a:r>
              <a:t>15. prad = particle radius in microns (cloud param #444)</a:t>
            </a:r>
          </a:p>
          <a:p>
            <a:pPr algn="l" defTabSz="239522">
              <a:lnSpc>
                <a:spcPct val="70000"/>
              </a:lnSpc>
              <a:defRPr i="1" sz="1968">
                <a:solidFill>
                  <a:srgbClr val="747676"/>
                </a:solidFill>
                <a:latin typeface="Iowan Old Style"/>
                <a:ea typeface="Iowan Old Style"/>
                <a:cs typeface="Iowan Old Style"/>
                <a:sym typeface="Iowan Old Style"/>
              </a:defRPr>
            </a:pPr>
            <a:r>
              <a:t>16. pvar = particle size variance in microns (cloud param #444) </a:t>
            </a:r>
          </a:p>
          <a:p>
            <a:pPr algn="l" defTabSz="239522">
              <a:lnSpc>
                <a:spcPct val="70000"/>
              </a:lnSpc>
              <a:defRPr i="1" sz="1968">
                <a:solidFill>
                  <a:srgbClr val="747676"/>
                </a:solidFill>
                <a:latin typeface="Iowan Old Style"/>
                <a:ea typeface="Iowan Old Style"/>
                <a:cs typeface="Iowan Old Style"/>
                <a:sym typeface="Iowan Old Style"/>
              </a:defRPr>
            </a:pPr>
            <a:r>
              <a:t>17. len(pimag) = number of imaginary indices from refractive index</a:t>
            </a:r>
          </a:p>
          <a:p>
            <a:pPr algn="l" defTabSz="239522">
              <a:lnSpc>
                <a:spcPct val="70000"/>
              </a:lnSpc>
              <a:defRPr i="1" sz="1968">
                <a:solidFill>
                  <a:srgbClr val="747676"/>
                </a:solidFill>
                <a:latin typeface="Iowan Old Style"/>
                <a:ea typeface="Iowan Old Style"/>
                <a:cs typeface="Iowan Old Style"/>
                <a:sym typeface="Iowan Old Style"/>
              </a:defRPr>
            </a:pPr>
            <a:r>
              <a:t>18. Pimag = imaginary refractive index spectrum</a:t>
            </a:r>
          </a:p>
          <a:p>
            <a:pPr algn="l" defTabSz="239522">
              <a:lnSpc>
                <a:spcPct val="70000"/>
              </a:lnSpc>
              <a:defRPr i="1" sz="1968">
                <a:solidFill>
                  <a:srgbClr val="747676"/>
                </a:solidFill>
                <a:latin typeface="Iowan Old Style"/>
                <a:ea typeface="Iowan Old Style"/>
                <a:cs typeface="Iowan Old Style"/>
                <a:sym typeface="Iowan Old Style"/>
              </a:defRPr>
            </a:pPr>
            <a:r>
              <a:t>19. PReal = real refractive index at specified wavelength </a:t>
            </a:r>
          </a:p>
          <a:p>
            <a:pPr algn="l" defTabSz="239522">
              <a:lnSpc>
                <a:spcPct val="70000"/>
              </a:lnSpc>
              <a:defRPr i="1" sz="1968">
                <a:solidFill>
                  <a:srgbClr val="747676"/>
                </a:solidFill>
                <a:latin typeface="Iowan Old Style"/>
                <a:ea typeface="Iowan Old Style"/>
                <a:cs typeface="Iowan Old Style"/>
                <a:sym typeface="Iowan Old Style"/>
              </a:defRPr>
            </a:pPr>
            <a:r>
              <a:t>20. Hb2 = second cloud #9</a:t>
            </a:r>
          </a:p>
          <a:p>
            <a:pPr algn="l" defTabSz="239522">
              <a:lnSpc>
                <a:spcPct val="70000"/>
              </a:lnSpc>
              <a:defRPr i="1" sz="1968">
                <a:solidFill>
                  <a:srgbClr val="747676"/>
                </a:solidFill>
                <a:latin typeface="Iowan Old Style"/>
                <a:ea typeface="Iowan Old Style"/>
                <a:cs typeface="Iowan Old Style"/>
                <a:sym typeface="Iowan Old Style"/>
              </a:defRPr>
            </a:pPr>
            <a:r>
              <a:t>21. opac2</a:t>
            </a:r>
          </a:p>
          <a:p>
            <a:pPr algn="l" defTabSz="239522">
              <a:lnSpc>
                <a:spcPct val="70000"/>
              </a:lnSpc>
              <a:defRPr i="1" sz="1968">
                <a:solidFill>
                  <a:srgbClr val="747676"/>
                </a:solidFill>
                <a:latin typeface="Iowan Old Style"/>
                <a:ea typeface="Iowan Old Style"/>
                <a:cs typeface="Iowan Old Style"/>
                <a:sym typeface="Iowan Old Style"/>
              </a:defRPr>
            </a:pPr>
            <a:r>
              <a:t>22. FSH2</a:t>
            </a:r>
          </a:p>
          <a:p>
            <a:pPr algn="l" defTabSz="239522">
              <a:lnSpc>
                <a:spcPct val="70000"/>
              </a:lnSpc>
              <a:defRPr i="1" sz="1968">
                <a:solidFill>
                  <a:srgbClr val="747676"/>
                </a:solidFill>
                <a:latin typeface="Iowan Old Style"/>
                <a:ea typeface="Iowan Old Style"/>
                <a:cs typeface="Iowan Old Style"/>
                <a:sym typeface="Iowan Old Style"/>
              </a:defRPr>
            </a:pPr>
            <a:r>
              <a:t>23. Nav = number of averaging weights in .spx file</a:t>
            </a:r>
          </a:p>
          <a:p>
            <a:pPr algn="l" defTabSz="239522">
              <a:lnSpc>
                <a:spcPct val="70000"/>
              </a:lnSpc>
              <a:defRPr i="1" sz="1968">
                <a:solidFill>
                  <a:srgbClr val="747676"/>
                </a:solidFill>
                <a:latin typeface="Iowan Old Style"/>
                <a:ea typeface="Iowan Old Style"/>
                <a:cs typeface="Iowan Old Style"/>
                <a:sym typeface="Iowan Old Style"/>
              </a:defRPr>
            </a:pPr>
            <a:r>
              <a:t>24. Flat = latitudes of weights</a:t>
            </a:r>
          </a:p>
          <a:p>
            <a:pPr algn="l" defTabSz="239522">
              <a:lnSpc>
                <a:spcPct val="70000"/>
              </a:lnSpc>
              <a:defRPr i="1" sz="1968">
                <a:solidFill>
                  <a:srgbClr val="747676"/>
                </a:solidFill>
                <a:latin typeface="Iowan Old Style"/>
                <a:ea typeface="Iowan Old Style"/>
                <a:cs typeface="Iowan Old Style"/>
                <a:sym typeface="Iowan Old Style"/>
              </a:defRPr>
            </a:pPr>
            <a:r>
              <a:t>25. Flon =  longitude of weights</a:t>
            </a:r>
          </a:p>
          <a:p>
            <a:pPr algn="l" defTabSz="239522">
              <a:lnSpc>
                <a:spcPct val="70000"/>
              </a:lnSpc>
              <a:defRPr i="1" sz="1968">
                <a:solidFill>
                  <a:srgbClr val="747676"/>
                </a:solidFill>
                <a:latin typeface="Iowan Old Style"/>
                <a:ea typeface="Iowan Old Style"/>
                <a:cs typeface="Iowan Old Style"/>
                <a:sym typeface="Iowan Old Style"/>
              </a:defRPr>
            </a:pPr>
            <a:r>
              <a:t>26. Solzen = solar zenith angle</a:t>
            </a:r>
          </a:p>
          <a:p>
            <a:pPr algn="l" defTabSz="239522">
              <a:lnSpc>
                <a:spcPct val="70000"/>
              </a:lnSpc>
              <a:defRPr i="1" sz="1968">
                <a:solidFill>
                  <a:srgbClr val="747676"/>
                </a:solidFill>
                <a:latin typeface="Iowan Old Style"/>
                <a:ea typeface="Iowan Old Style"/>
                <a:cs typeface="Iowan Old Style"/>
                <a:sym typeface="Iowan Old Style"/>
              </a:defRPr>
            </a:pPr>
            <a:r>
              <a:t>27. Emzen = emission zenith</a:t>
            </a:r>
          </a:p>
          <a:p>
            <a:pPr algn="l" defTabSz="239522">
              <a:lnSpc>
                <a:spcPct val="70000"/>
              </a:lnSpc>
              <a:defRPr i="1" sz="1968">
                <a:solidFill>
                  <a:srgbClr val="747676"/>
                </a:solidFill>
                <a:latin typeface="Iowan Old Style"/>
                <a:ea typeface="Iowan Old Style"/>
                <a:cs typeface="Iowan Old Style"/>
                <a:sym typeface="Iowan Old Style"/>
              </a:defRPr>
            </a:pPr>
            <a:r>
              <a:t>28. Azi = azimuthal angle</a:t>
            </a:r>
          </a:p>
          <a:p>
            <a:pPr algn="l" defTabSz="239522">
              <a:lnSpc>
                <a:spcPct val="70000"/>
              </a:lnSpc>
              <a:defRPr i="1" sz="1968">
                <a:solidFill>
                  <a:srgbClr val="747676"/>
                </a:solidFill>
                <a:latin typeface="Iowan Old Style"/>
                <a:ea typeface="Iowan Old Style"/>
                <a:cs typeface="Iowan Old Style"/>
                <a:sym typeface="Iowan Old Style"/>
              </a:defRPr>
            </a:pPr>
            <a:r>
              <a:t>29. Wt = weights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41"/>
                                        </p:tgtEl>
                                        <p:attrNameLst>
                                          <p:attrName>style.visibility</p:attrName>
                                        </p:attrNameLst>
                                      </p:cBhvr>
                                      <p:to>
                                        <p:strVal val="visible"/>
                                      </p:to>
                                    </p:set>
                                    <p:animEffect filter="dissolve" transition="in">
                                      <p:cBhvr>
                                        <p:cTn id="7" dur="1000"/>
                                        <p:tgtEl>
                                          <p:spTgt spid="24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1" grpId="1"/>
    </p:bldLst>
  </p:timing>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3"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244" name="MULTINEST USERGUIDE: PARAMETERS"/>
          <p:cNvSpPr txBox="1"/>
          <p:nvPr>
            <p:ph type="title"/>
          </p:nvPr>
        </p:nvSpPr>
        <p:spPr>
          <a:prstGeom prst="rect">
            <a:avLst/>
          </a:prstGeom>
        </p:spPr>
        <p:txBody>
          <a:bodyPr/>
          <a:lstStyle/>
          <a:p>
            <a:pPr defTabSz="543305">
              <a:spcBef>
                <a:spcPts val="2100"/>
              </a:spcBef>
              <a:defRPr sz="4836"/>
            </a:pPr>
            <a:r>
              <a:t>MULTINEST USERGUIDE: </a:t>
            </a:r>
            <a:r>
              <a:rPr>
                <a:solidFill>
                  <a:srgbClr val="000000"/>
                </a:solidFill>
              </a:rPr>
              <a:t>PARAMETERS</a:t>
            </a:r>
          </a:p>
        </p:txBody>
      </p:sp>
      <p:pic>
        <p:nvPicPr>
          <p:cNvPr id="245" name="Screen Shot 2018-05-08 at 12.56.16.png" descr="Screen Shot 2018-05-08 at 12.56.16.png"/>
          <p:cNvPicPr>
            <a:picLocks noChangeAspect="1"/>
          </p:cNvPicPr>
          <p:nvPr/>
        </p:nvPicPr>
        <p:blipFill>
          <a:blip r:embed="rId2">
            <a:extLst/>
          </a:blip>
          <a:stretch>
            <a:fillRect/>
          </a:stretch>
        </p:blipFill>
        <p:spPr>
          <a:xfrm>
            <a:off x="2660650" y="1701800"/>
            <a:ext cx="7683500" cy="1079500"/>
          </a:xfrm>
          <a:prstGeom prst="rect">
            <a:avLst/>
          </a:prstGeom>
          <a:ln w="12700">
            <a:miter lim="400000"/>
          </a:ln>
        </p:spPr>
      </p:pic>
      <p:sp>
        <p:nvSpPr>
          <p:cNvPr id="246" name="1. runname: name of nemesis files, e.g. ‘jupiter’ for jupiter.ref.…"/>
          <p:cNvSpPr txBox="1"/>
          <p:nvPr/>
        </p:nvSpPr>
        <p:spPr>
          <a:xfrm>
            <a:off x="355542" y="2661427"/>
            <a:ext cx="12535390" cy="6993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 runname: name of nemesis files, e.g. ‘jupiter’ for jupiter.ref.</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 len(spec) = length of spectrum, number of points in .spx file. </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3. len(temp) = number of pressure points in .ref.</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4. vmr.shape[1] = number of gases in .ref file.</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5. ith = i</a:t>
            </a:r>
            <a:r>
              <a:rPr baseline="31999"/>
              <a:t>th </a:t>
            </a:r>
            <a:r>
              <a:t>directory to perform calculation in. Linked to which core is being used.</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6. Temp = temperature profile </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7. P = pressure profile</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8. vmr = vmr profile for all gases</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9. Mass = mass in jupiter masses</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10. Rad = radius in jupiter radii</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11. H = height profile</a:t>
            </a:r>
          </a:p>
          <a:p>
            <a:pPr algn="l" defTabSz="239522">
              <a:lnSpc>
                <a:spcPct val="70000"/>
              </a:lnSpc>
              <a:defRPr i="1" sz="1968">
                <a:solidFill>
                  <a:srgbClr val="747676"/>
                </a:solidFill>
                <a:latin typeface="Iowan Old Style"/>
                <a:ea typeface="Iowan Old Style"/>
                <a:cs typeface="Iowan Old Style"/>
                <a:sym typeface="Iowan Old Style"/>
              </a:defRPr>
            </a:pPr>
            <a:r>
              <a:t>12. Hb = base height of cloud in km (used for cloud parameterisation #9)</a:t>
            </a:r>
          </a:p>
          <a:p>
            <a:pPr algn="l" defTabSz="239522">
              <a:lnSpc>
                <a:spcPct val="70000"/>
              </a:lnSpc>
              <a:defRPr i="1" sz="1968">
                <a:solidFill>
                  <a:srgbClr val="747676"/>
                </a:solidFill>
                <a:latin typeface="Iowan Old Style"/>
                <a:ea typeface="Iowan Old Style"/>
                <a:cs typeface="Iowan Old Style"/>
                <a:sym typeface="Iowan Old Style"/>
              </a:defRPr>
            </a:pPr>
            <a:r>
              <a:t>13. Opac = integrated optical depth at specified wavelength (#9)</a:t>
            </a:r>
          </a:p>
          <a:p>
            <a:pPr algn="l" defTabSz="239522">
              <a:lnSpc>
                <a:spcPct val="70000"/>
              </a:lnSpc>
              <a:defRPr i="1" sz="1968">
                <a:solidFill>
                  <a:srgbClr val="747676"/>
                </a:solidFill>
                <a:latin typeface="Iowan Old Style"/>
                <a:ea typeface="Iowan Old Style"/>
                <a:cs typeface="Iowan Old Style"/>
                <a:sym typeface="Iowan Old Style"/>
              </a:defRPr>
            </a:pPr>
            <a:r>
              <a:t>14. FSH = fractional scale height (#9)</a:t>
            </a:r>
          </a:p>
          <a:p>
            <a:pPr algn="l" defTabSz="239522">
              <a:lnSpc>
                <a:spcPct val="70000"/>
              </a:lnSpc>
              <a:defRPr i="1" sz="1968">
                <a:solidFill>
                  <a:srgbClr val="747676"/>
                </a:solidFill>
                <a:latin typeface="Iowan Old Style"/>
                <a:ea typeface="Iowan Old Style"/>
                <a:cs typeface="Iowan Old Style"/>
                <a:sym typeface="Iowan Old Style"/>
              </a:defRPr>
            </a:pPr>
            <a:r>
              <a:t>15. prad = particle radius in microns (cloud param #444)</a:t>
            </a:r>
          </a:p>
          <a:p>
            <a:pPr algn="l" defTabSz="239522">
              <a:lnSpc>
                <a:spcPct val="70000"/>
              </a:lnSpc>
              <a:defRPr i="1" sz="1968">
                <a:solidFill>
                  <a:srgbClr val="747676"/>
                </a:solidFill>
                <a:latin typeface="Iowan Old Style"/>
                <a:ea typeface="Iowan Old Style"/>
                <a:cs typeface="Iowan Old Style"/>
                <a:sym typeface="Iowan Old Style"/>
              </a:defRPr>
            </a:pPr>
            <a:r>
              <a:t>16. pvar = particle size variance in microns (cloud param #444) </a:t>
            </a:r>
          </a:p>
          <a:p>
            <a:pPr algn="l" defTabSz="239522">
              <a:lnSpc>
                <a:spcPct val="70000"/>
              </a:lnSpc>
              <a:defRPr i="1" sz="1968">
                <a:solidFill>
                  <a:srgbClr val="747676"/>
                </a:solidFill>
                <a:latin typeface="Iowan Old Style"/>
                <a:ea typeface="Iowan Old Style"/>
                <a:cs typeface="Iowan Old Style"/>
                <a:sym typeface="Iowan Old Style"/>
              </a:defRPr>
            </a:pPr>
            <a:r>
              <a:t>17. len(pimag) = number of imaginary indices from refractive index</a:t>
            </a:r>
          </a:p>
          <a:p>
            <a:pPr algn="l" defTabSz="239522">
              <a:lnSpc>
                <a:spcPct val="70000"/>
              </a:lnSpc>
              <a:defRPr i="1" sz="1968">
                <a:solidFill>
                  <a:srgbClr val="747676"/>
                </a:solidFill>
                <a:latin typeface="Iowan Old Style"/>
                <a:ea typeface="Iowan Old Style"/>
                <a:cs typeface="Iowan Old Style"/>
                <a:sym typeface="Iowan Old Style"/>
              </a:defRPr>
            </a:pPr>
            <a:r>
              <a:t>18. Pimag = imaginary refractive index spectrum</a:t>
            </a:r>
          </a:p>
          <a:p>
            <a:pPr algn="l" defTabSz="239522">
              <a:lnSpc>
                <a:spcPct val="70000"/>
              </a:lnSpc>
              <a:defRPr i="1" sz="1968">
                <a:solidFill>
                  <a:srgbClr val="747676"/>
                </a:solidFill>
                <a:latin typeface="Iowan Old Style"/>
                <a:ea typeface="Iowan Old Style"/>
                <a:cs typeface="Iowan Old Style"/>
                <a:sym typeface="Iowan Old Style"/>
              </a:defRPr>
            </a:pPr>
            <a:r>
              <a:t>19. PReal = real refractive index at specified wavelength </a:t>
            </a:r>
          </a:p>
          <a:p>
            <a:pPr algn="l" defTabSz="239522">
              <a:lnSpc>
                <a:spcPct val="70000"/>
              </a:lnSpc>
              <a:defRPr i="1" sz="1968">
                <a:solidFill>
                  <a:srgbClr val="747676"/>
                </a:solidFill>
                <a:latin typeface="Iowan Old Style"/>
                <a:ea typeface="Iowan Old Style"/>
                <a:cs typeface="Iowan Old Style"/>
                <a:sym typeface="Iowan Old Style"/>
              </a:defRPr>
            </a:pPr>
            <a:r>
              <a:t>20. Hb2 = second cloud #9</a:t>
            </a:r>
          </a:p>
          <a:p>
            <a:pPr algn="l" defTabSz="239522">
              <a:lnSpc>
                <a:spcPct val="70000"/>
              </a:lnSpc>
              <a:defRPr i="1" sz="1968">
                <a:solidFill>
                  <a:srgbClr val="747676"/>
                </a:solidFill>
                <a:latin typeface="Iowan Old Style"/>
                <a:ea typeface="Iowan Old Style"/>
                <a:cs typeface="Iowan Old Style"/>
                <a:sym typeface="Iowan Old Style"/>
              </a:defRPr>
            </a:pPr>
            <a:r>
              <a:t>21. opac2</a:t>
            </a:r>
          </a:p>
          <a:p>
            <a:pPr algn="l" defTabSz="239522">
              <a:lnSpc>
                <a:spcPct val="70000"/>
              </a:lnSpc>
              <a:defRPr i="1" sz="1968">
                <a:solidFill>
                  <a:srgbClr val="747676"/>
                </a:solidFill>
                <a:latin typeface="Iowan Old Style"/>
                <a:ea typeface="Iowan Old Style"/>
                <a:cs typeface="Iowan Old Style"/>
                <a:sym typeface="Iowan Old Style"/>
              </a:defRPr>
            </a:pPr>
            <a:r>
              <a:t>22. FSH2</a:t>
            </a:r>
          </a:p>
          <a:p>
            <a:pPr algn="l" defTabSz="239522">
              <a:lnSpc>
                <a:spcPct val="70000"/>
              </a:lnSpc>
              <a:defRPr i="1" sz="1968">
                <a:solidFill>
                  <a:srgbClr val="747676"/>
                </a:solidFill>
                <a:latin typeface="Iowan Old Style"/>
                <a:ea typeface="Iowan Old Style"/>
                <a:cs typeface="Iowan Old Style"/>
                <a:sym typeface="Iowan Old Style"/>
              </a:defRPr>
            </a:pPr>
            <a:r>
              <a:t>23. Nav = number of averaging weights in .spx file</a:t>
            </a:r>
          </a:p>
          <a:p>
            <a:pPr algn="l" defTabSz="239522">
              <a:lnSpc>
                <a:spcPct val="70000"/>
              </a:lnSpc>
              <a:defRPr i="1" sz="1968">
                <a:solidFill>
                  <a:srgbClr val="747676"/>
                </a:solidFill>
                <a:latin typeface="Iowan Old Style"/>
                <a:ea typeface="Iowan Old Style"/>
                <a:cs typeface="Iowan Old Style"/>
                <a:sym typeface="Iowan Old Style"/>
              </a:defRPr>
            </a:pPr>
            <a:r>
              <a:t>24. Flat = latitudes of weights</a:t>
            </a:r>
          </a:p>
          <a:p>
            <a:pPr algn="l" defTabSz="239522">
              <a:lnSpc>
                <a:spcPct val="70000"/>
              </a:lnSpc>
              <a:defRPr i="1" sz="1968">
                <a:solidFill>
                  <a:srgbClr val="747676"/>
                </a:solidFill>
                <a:latin typeface="Iowan Old Style"/>
                <a:ea typeface="Iowan Old Style"/>
                <a:cs typeface="Iowan Old Style"/>
                <a:sym typeface="Iowan Old Style"/>
              </a:defRPr>
            </a:pPr>
            <a:r>
              <a:t>25. Flon =  longitude of weights</a:t>
            </a:r>
          </a:p>
          <a:p>
            <a:pPr algn="l" defTabSz="239522">
              <a:lnSpc>
                <a:spcPct val="70000"/>
              </a:lnSpc>
              <a:defRPr i="1" sz="1968">
                <a:solidFill>
                  <a:srgbClr val="747676"/>
                </a:solidFill>
                <a:latin typeface="Iowan Old Style"/>
                <a:ea typeface="Iowan Old Style"/>
                <a:cs typeface="Iowan Old Style"/>
                <a:sym typeface="Iowan Old Style"/>
              </a:defRPr>
            </a:pPr>
            <a:r>
              <a:t>26. Solzen = solar zenith angle</a:t>
            </a:r>
          </a:p>
          <a:p>
            <a:pPr algn="l" defTabSz="239522">
              <a:lnSpc>
                <a:spcPct val="70000"/>
              </a:lnSpc>
              <a:defRPr i="1" sz="1968">
                <a:solidFill>
                  <a:srgbClr val="747676"/>
                </a:solidFill>
                <a:latin typeface="Iowan Old Style"/>
                <a:ea typeface="Iowan Old Style"/>
                <a:cs typeface="Iowan Old Style"/>
                <a:sym typeface="Iowan Old Style"/>
              </a:defRPr>
            </a:pPr>
            <a:r>
              <a:t>27. Emzen = emission zenith</a:t>
            </a:r>
          </a:p>
          <a:p>
            <a:pPr algn="l" defTabSz="239522">
              <a:lnSpc>
                <a:spcPct val="70000"/>
              </a:lnSpc>
              <a:defRPr i="1" sz="1968">
                <a:solidFill>
                  <a:srgbClr val="747676"/>
                </a:solidFill>
                <a:latin typeface="Iowan Old Style"/>
                <a:ea typeface="Iowan Old Style"/>
                <a:cs typeface="Iowan Old Style"/>
                <a:sym typeface="Iowan Old Style"/>
              </a:defRPr>
            </a:pPr>
            <a:r>
              <a:t>28. Azi = azimuthal angle</a:t>
            </a:r>
          </a:p>
          <a:p>
            <a:pPr algn="l" defTabSz="239522">
              <a:lnSpc>
                <a:spcPct val="70000"/>
              </a:lnSpc>
              <a:defRPr i="1" sz="1968">
                <a:solidFill>
                  <a:srgbClr val="747676"/>
                </a:solidFill>
                <a:latin typeface="Iowan Old Style"/>
                <a:ea typeface="Iowan Old Style"/>
                <a:cs typeface="Iowan Old Style"/>
                <a:sym typeface="Iowan Old Style"/>
              </a:defRPr>
            </a:pPr>
            <a:r>
              <a:t>29. Wt = weights</a:t>
            </a:r>
          </a:p>
        </p:txBody>
      </p:sp>
      <p:sp>
        <p:nvSpPr>
          <p:cNvPr id="247" name="Rectangle"/>
          <p:cNvSpPr/>
          <p:nvPr/>
        </p:nvSpPr>
        <p:spPr>
          <a:xfrm>
            <a:off x="426616" y="5318161"/>
            <a:ext cx="12393242" cy="4112439"/>
          </a:xfrm>
          <a:prstGeom prst="rect">
            <a:avLst/>
          </a:prstGeom>
          <a:solidFill>
            <a:srgbClr val="FFFFFF"/>
          </a:solidFill>
          <a:ln w="25400">
            <a:solidFill>
              <a:srgbClr val="85888D"/>
            </a:solidFill>
            <a:miter lim="400000"/>
          </a:ln>
        </p:spPr>
        <p:txBody>
          <a:bodyPr lIns="50800" tIns="50800" rIns="50800" bIns="50800" anchor="ctr"/>
          <a:lstStyle/>
          <a:p>
            <a:pPr>
              <a:defRPr sz="2400"/>
            </a:pPr>
          </a:p>
        </p:txBody>
      </p:sp>
      <p:sp>
        <p:nvSpPr>
          <p:cNvPr id="248" name="Compulsory parameters"/>
          <p:cNvSpPr txBox="1"/>
          <p:nvPr/>
        </p:nvSpPr>
        <p:spPr>
          <a:xfrm>
            <a:off x="3637928" y="6674576"/>
            <a:ext cx="5050689" cy="647701"/>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Compulsory parameters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46"/>
                                        </p:tgtEl>
                                        <p:attrNameLst>
                                          <p:attrName>style.visibility</p:attrName>
                                        </p:attrNameLst>
                                      </p:cBhvr>
                                      <p:to>
                                        <p:strVal val="visible"/>
                                      </p:to>
                                    </p:set>
                                    <p:animEffect filter="dissolve" transition="in">
                                      <p:cBhvr>
                                        <p:cTn id="7" dur="1000"/>
                                        <p:tgtEl>
                                          <p:spTgt spid="24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6" grpId="1"/>
    </p:bldLst>
  </p:timing>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Part One:…"/>
          <p:cNvSpPr txBox="1"/>
          <p:nvPr>
            <p:ph type="body" sz="half" idx="1"/>
          </p:nvPr>
        </p:nvSpPr>
        <p:spPr>
          <a:xfrm>
            <a:off x="834752" y="803783"/>
            <a:ext cx="11335296" cy="2714596"/>
          </a:xfrm>
          <a:prstGeom prst="rect">
            <a:avLst/>
          </a:prstGeom>
        </p:spPr>
        <p:txBody>
          <a:bodyPr/>
          <a:lstStyle/>
          <a:p>
            <a:pPr defTabSz="537463">
              <a:defRPr sz="5612"/>
            </a:pPr>
            <a:r>
              <a:t>Part One:</a:t>
            </a:r>
            <a:br/>
            <a:r>
              <a:t> </a:t>
            </a:r>
          </a:p>
          <a:p>
            <a:pPr defTabSz="537463">
              <a:defRPr sz="4140">
                <a:solidFill>
                  <a:srgbClr val="A6AAA9"/>
                </a:solidFill>
              </a:defRPr>
            </a:pPr>
            <a:r>
              <a:t>An introduction to </a:t>
            </a:r>
          </a:p>
          <a:p>
            <a:pPr defTabSz="537463">
              <a:defRPr sz="4140">
                <a:solidFill>
                  <a:srgbClr val="A6AAA9"/>
                </a:solidFill>
              </a:defRPr>
            </a:pPr>
            <a:r>
              <a:t>Nested Sampling &amp; MultiNest</a:t>
            </a:r>
          </a:p>
        </p:txBody>
      </p:sp>
      <p:sp>
        <p:nvSpPr>
          <p:cNvPr id="145" name="Line"/>
          <p:cNvSpPr/>
          <p:nvPr/>
        </p:nvSpPr>
        <p:spPr>
          <a:xfrm flipV="1">
            <a:off x="1082276" y="4053655"/>
            <a:ext cx="10840247" cy="2"/>
          </a:xfrm>
          <a:prstGeom prst="line">
            <a:avLst/>
          </a:prstGeom>
          <a:ln w="38100" cap="rnd">
            <a:solidFill>
              <a:srgbClr val="747676"/>
            </a:solidFill>
            <a:custDash>
              <a:ds d="100000" sp="200000"/>
            </a:custDash>
          </a:ln>
        </p:spPr>
        <p:txBody>
          <a:bodyPr lIns="50800" tIns="50800" rIns="50800" bIns="50800" anchor="ctr"/>
          <a:lstStyle/>
          <a:p>
            <a:pPr algn="l" defTabSz="457200">
              <a:defRPr sz="1200">
                <a:latin typeface="Helvetica"/>
                <a:ea typeface="Helvetica"/>
                <a:cs typeface="Helvetica"/>
                <a:sym typeface="Helvetica"/>
              </a:defRPr>
            </a:pP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0"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251" name="MULTINEST USERGUIDE: PARAMETERS"/>
          <p:cNvSpPr txBox="1"/>
          <p:nvPr>
            <p:ph type="title"/>
          </p:nvPr>
        </p:nvSpPr>
        <p:spPr>
          <a:prstGeom prst="rect">
            <a:avLst/>
          </a:prstGeom>
        </p:spPr>
        <p:txBody>
          <a:bodyPr/>
          <a:lstStyle/>
          <a:p>
            <a:pPr defTabSz="543305">
              <a:spcBef>
                <a:spcPts val="2100"/>
              </a:spcBef>
              <a:defRPr sz="4836"/>
            </a:pPr>
            <a:r>
              <a:t>MULTINEST USERGUIDE: </a:t>
            </a:r>
            <a:r>
              <a:rPr>
                <a:solidFill>
                  <a:srgbClr val="000000"/>
                </a:solidFill>
              </a:rPr>
              <a:t>PARAMETERS</a:t>
            </a:r>
          </a:p>
        </p:txBody>
      </p:sp>
      <p:pic>
        <p:nvPicPr>
          <p:cNvPr id="252" name="Screen Shot 2018-05-08 at 12.56.16.png" descr="Screen Shot 2018-05-08 at 12.56.16.png"/>
          <p:cNvPicPr>
            <a:picLocks noChangeAspect="1"/>
          </p:cNvPicPr>
          <p:nvPr/>
        </p:nvPicPr>
        <p:blipFill>
          <a:blip r:embed="rId2">
            <a:extLst/>
          </a:blip>
          <a:stretch>
            <a:fillRect/>
          </a:stretch>
        </p:blipFill>
        <p:spPr>
          <a:xfrm>
            <a:off x="2660650" y="1701800"/>
            <a:ext cx="7683500" cy="1079500"/>
          </a:xfrm>
          <a:prstGeom prst="rect">
            <a:avLst/>
          </a:prstGeom>
          <a:ln w="12700">
            <a:miter lim="400000"/>
          </a:ln>
        </p:spPr>
      </p:pic>
      <p:sp>
        <p:nvSpPr>
          <p:cNvPr id="253" name="1. runname: name of nemesis files, e.g. ‘jupiter’ for jupiter.ref.…"/>
          <p:cNvSpPr txBox="1"/>
          <p:nvPr/>
        </p:nvSpPr>
        <p:spPr>
          <a:xfrm>
            <a:off x="355542" y="2661427"/>
            <a:ext cx="12535390" cy="6993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239522">
              <a:lnSpc>
                <a:spcPct val="70000"/>
              </a:lnSpc>
              <a:defRPr i="1" sz="1968">
                <a:solidFill>
                  <a:srgbClr val="747676"/>
                </a:solidFill>
                <a:latin typeface="Iowan Old Style"/>
                <a:ea typeface="Iowan Old Style"/>
                <a:cs typeface="Iowan Old Style"/>
                <a:sym typeface="Iowan Old Style"/>
              </a:defRPr>
            </a:pPr>
            <a:r>
              <a:t>1. runname: name of nemesis files, e.g. ‘jupiter’ for jupiter.ref.</a:t>
            </a:r>
          </a:p>
          <a:p>
            <a:pPr algn="l" defTabSz="239522">
              <a:lnSpc>
                <a:spcPct val="70000"/>
              </a:lnSpc>
              <a:defRPr i="1" sz="1968">
                <a:solidFill>
                  <a:srgbClr val="747676"/>
                </a:solidFill>
                <a:latin typeface="Iowan Old Style"/>
                <a:ea typeface="Iowan Old Style"/>
                <a:cs typeface="Iowan Old Style"/>
                <a:sym typeface="Iowan Old Style"/>
              </a:defRPr>
            </a:pPr>
            <a:r>
              <a:t>2. len(spec) = length of spectrum, number of points in .spx file. </a:t>
            </a:r>
          </a:p>
          <a:p>
            <a:pPr algn="l" defTabSz="239522">
              <a:lnSpc>
                <a:spcPct val="70000"/>
              </a:lnSpc>
              <a:defRPr i="1" sz="1968">
                <a:solidFill>
                  <a:srgbClr val="747676"/>
                </a:solidFill>
                <a:latin typeface="Iowan Old Style"/>
                <a:ea typeface="Iowan Old Style"/>
                <a:cs typeface="Iowan Old Style"/>
                <a:sym typeface="Iowan Old Style"/>
              </a:defRPr>
            </a:pPr>
            <a:r>
              <a:t>3. len(temp) = number of pressure points in .ref.</a:t>
            </a:r>
          </a:p>
          <a:p>
            <a:pPr algn="l" defTabSz="239522">
              <a:lnSpc>
                <a:spcPct val="70000"/>
              </a:lnSpc>
              <a:defRPr i="1" sz="1968">
                <a:solidFill>
                  <a:srgbClr val="747676"/>
                </a:solidFill>
                <a:latin typeface="Iowan Old Style"/>
                <a:ea typeface="Iowan Old Style"/>
                <a:cs typeface="Iowan Old Style"/>
                <a:sym typeface="Iowan Old Style"/>
              </a:defRPr>
            </a:pPr>
            <a:r>
              <a:t>4. vmr.shape[1] = number of gases in .ref file.</a:t>
            </a:r>
          </a:p>
          <a:p>
            <a:pPr algn="l" defTabSz="239522">
              <a:lnSpc>
                <a:spcPct val="70000"/>
              </a:lnSpc>
              <a:defRPr i="1" sz="1968">
                <a:solidFill>
                  <a:srgbClr val="747676"/>
                </a:solidFill>
                <a:latin typeface="Iowan Old Style"/>
                <a:ea typeface="Iowan Old Style"/>
                <a:cs typeface="Iowan Old Style"/>
                <a:sym typeface="Iowan Old Style"/>
              </a:defRPr>
            </a:pPr>
            <a:r>
              <a:t>5. ith = i</a:t>
            </a:r>
            <a:r>
              <a:rPr baseline="31999"/>
              <a:t>th </a:t>
            </a:r>
            <a:r>
              <a:t>directory to perform calculation in. Linked to which core is being used.</a:t>
            </a:r>
          </a:p>
          <a:p>
            <a:pPr algn="l" defTabSz="239522">
              <a:lnSpc>
                <a:spcPct val="70000"/>
              </a:lnSpc>
              <a:defRPr i="1" sz="1968">
                <a:solidFill>
                  <a:srgbClr val="747676"/>
                </a:solidFill>
                <a:latin typeface="Iowan Old Style"/>
                <a:ea typeface="Iowan Old Style"/>
                <a:cs typeface="Iowan Old Style"/>
                <a:sym typeface="Iowan Old Style"/>
              </a:defRPr>
            </a:pPr>
            <a:r>
              <a:t>6. Temp = temperature profile </a:t>
            </a:r>
          </a:p>
          <a:p>
            <a:pPr algn="l" defTabSz="239522">
              <a:lnSpc>
                <a:spcPct val="70000"/>
              </a:lnSpc>
              <a:defRPr i="1" sz="1968">
                <a:solidFill>
                  <a:srgbClr val="747676"/>
                </a:solidFill>
                <a:latin typeface="Iowan Old Style"/>
                <a:ea typeface="Iowan Old Style"/>
                <a:cs typeface="Iowan Old Style"/>
                <a:sym typeface="Iowan Old Style"/>
              </a:defRPr>
            </a:pPr>
            <a:r>
              <a:t>7. P = pressure profile</a:t>
            </a:r>
          </a:p>
          <a:p>
            <a:pPr algn="l" defTabSz="239522">
              <a:lnSpc>
                <a:spcPct val="70000"/>
              </a:lnSpc>
              <a:defRPr i="1" sz="1968">
                <a:solidFill>
                  <a:srgbClr val="747676"/>
                </a:solidFill>
                <a:latin typeface="Iowan Old Style"/>
                <a:ea typeface="Iowan Old Style"/>
                <a:cs typeface="Iowan Old Style"/>
                <a:sym typeface="Iowan Old Style"/>
              </a:defRPr>
            </a:pPr>
            <a:r>
              <a:t>8. vmr = vmr profile for all gases</a:t>
            </a:r>
          </a:p>
          <a:p>
            <a:pPr algn="l" defTabSz="239522">
              <a:lnSpc>
                <a:spcPct val="70000"/>
              </a:lnSpc>
              <a:defRPr i="1" sz="1968">
                <a:solidFill>
                  <a:srgbClr val="747676"/>
                </a:solidFill>
                <a:latin typeface="Iowan Old Style"/>
                <a:ea typeface="Iowan Old Style"/>
                <a:cs typeface="Iowan Old Style"/>
                <a:sym typeface="Iowan Old Style"/>
              </a:defRPr>
            </a:pPr>
            <a:r>
              <a:t>9. Mass = mass in jupiter masses</a:t>
            </a:r>
          </a:p>
          <a:p>
            <a:pPr algn="l" defTabSz="239522">
              <a:lnSpc>
                <a:spcPct val="70000"/>
              </a:lnSpc>
              <a:defRPr i="1" sz="1968">
                <a:solidFill>
                  <a:srgbClr val="747676"/>
                </a:solidFill>
                <a:latin typeface="Iowan Old Style"/>
                <a:ea typeface="Iowan Old Style"/>
                <a:cs typeface="Iowan Old Style"/>
                <a:sym typeface="Iowan Old Style"/>
              </a:defRPr>
            </a:pPr>
            <a:r>
              <a:t>10. Rad = radius in jupiter radii</a:t>
            </a:r>
          </a:p>
          <a:p>
            <a:pPr algn="l" defTabSz="239522">
              <a:lnSpc>
                <a:spcPct val="70000"/>
              </a:lnSpc>
              <a:defRPr i="1" sz="1968">
                <a:solidFill>
                  <a:srgbClr val="747676"/>
                </a:solidFill>
                <a:latin typeface="Iowan Old Style"/>
                <a:ea typeface="Iowan Old Style"/>
                <a:cs typeface="Iowan Old Style"/>
                <a:sym typeface="Iowan Old Style"/>
              </a:defRPr>
            </a:pPr>
            <a:r>
              <a:t>11. H = height profile</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12. Hb = base height of cloud in km (used for cloud parameterisation #9)</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13. Opac = integrated optical depth at specified wavelength (#9)</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14. FSH = fractional scale height (#9)</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15. prad = particle radius in microns (cloud param #444)</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16. pvar = particle size variance in microns (cloud param #444) </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17. len(pimag) = number of imaginary indices from refractive index</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18. Pimag = imaginary refractive index spectrum</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19. PReal = real refractive index at specified wavelength </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20. Hb2 = second cloud #9</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21. opac2</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22. FSH2</a:t>
            </a:r>
          </a:p>
          <a:p>
            <a:pPr algn="l" defTabSz="239522">
              <a:lnSpc>
                <a:spcPct val="70000"/>
              </a:lnSpc>
              <a:defRPr i="1" sz="1968">
                <a:solidFill>
                  <a:srgbClr val="747676"/>
                </a:solidFill>
                <a:latin typeface="Iowan Old Style"/>
                <a:ea typeface="Iowan Old Style"/>
                <a:cs typeface="Iowan Old Style"/>
                <a:sym typeface="Iowan Old Style"/>
              </a:defRPr>
            </a:pPr>
            <a:r>
              <a:t>23. Nav = number of averaging weights in .spx file</a:t>
            </a:r>
          </a:p>
          <a:p>
            <a:pPr algn="l" defTabSz="239522">
              <a:lnSpc>
                <a:spcPct val="70000"/>
              </a:lnSpc>
              <a:defRPr i="1" sz="1968">
                <a:solidFill>
                  <a:srgbClr val="747676"/>
                </a:solidFill>
                <a:latin typeface="Iowan Old Style"/>
                <a:ea typeface="Iowan Old Style"/>
                <a:cs typeface="Iowan Old Style"/>
                <a:sym typeface="Iowan Old Style"/>
              </a:defRPr>
            </a:pPr>
            <a:r>
              <a:t>24. Flat = latitudes of weights</a:t>
            </a:r>
          </a:p>
          <a:p>
            <a:pPr algn="l" defTabSz="239522">
              <a:lnSpc>
                <a:spcPct val="70000"/>
              </a:lnSpc>
              <a:defRPr i="1" sz="1968">
                <a:solidFill>
                  <a:srgbClr val="747676"/>
                </a:solidFill>
                <a:latin typeface="Iowan Old Style"/>
                <a:ea typeface="Iowan Old Style"/>
                <a:cs typeface="Iowan Old Style"/>
                <a:sym typeface="Iowan Old Style"/>
              </a:defRPr>
            </a:pPr>
            <a:r>
              <a:t>25. Flon =  longitude of weights</a:t>
            </a:r>
          </a:p>
          <a:p>
            <a:pPr algn="l" defTabSz="239522">
              <a:lnSpc>
                <a:spcPct val="70000"/>
              </a:lnSpc>
              <a:defRPr i="1" sz="1968">
                <a:solidFill>
                  <a:srgbClr val="747676"/>
                </a:solidFill>
                <a:latin typeface="Iowan Old Style"/>
                <a:ea typeface="Iowan Old Style"/>
                <a:cs typeface="Iowan Old Style"/>
                <a:sym typeface="Iowan Old Style"/>
              </a:defRPr>
            </a:pPr>
            <a:r>
              <a:t>26. Solzen = solar zenith angle</a:t>
            </a:r>
          </a:p>
          <a:p>
            <a:pPr algn="l" defTabSz="239522">
              <a:lnSpc>
                <a:spcPct val="70000"/>
              </a:lnSpc>
              <a:defRPr i="1" sz="1968">
                <a:solidFill>
                  <a:srgbClr val="747676"/>
                </a:solidFill>
                <a:latin typeface="Iowan Old Style"/>
                <a:ea typeface="Iowan Old Style"/>
                <a:cs typeface="Iowan Old Style"/>
                <a:sym typeface="Iowan Old Style"/>
              </a:defRPr>
            </a:pPr>
            <a:r>
              <a:t>27. Emzen = emission zenith</a:t>
            </a:r>
          </a:p>
          <a:p>
            <a:pPr algn="l" defTabSz="239522">
              <a:lnSpc>
                <a:spcPct val="70000"/>
              </a:lnSpc>
              <a:defRPr i="1" sz="1968">
                <a:solidFill>
                  <a:srgbClr val="747676"/>
                </a:solidFill>
                <a:latin typeface="Iowan Old Style"/>
                <a:ea typeface="Iowan Old Style"/>
                <a:cs typeface="Iowan Old Style"/>
                <a:sym typeface="Iowan Old Style"/>
              </a:defRPr>
            </a:pPr>
            <a:r>
              <a:t>28. Azi = azimuthal angle</a:t>
            </a:r>
          </a:p>
          <a:p>
            <a:pPr algn="l" defTabSz="239522">
              <a:lnSpc>
                <a:spcPct val="70000"/>
              </a:lnSpc>
              <a:defRPr i="1" sz="1968">
                <a:solidFill>
                  <a:srgbClr val="747676"/>
                </a:solidFill>
                <a:latin typeface="Iowan Old Style"/>
                <a:ea typeface="Iowan Old Style"/>
                <a:cs typeface="Iowan Old Style"/>
                <a:sym typeface="Iowan Old Style"/>
              </a:defRPr>
            </a:pPr>
            <a:r>
              <a:t>29. Wt = weights</a:t>
            </a:r>
          </a:p>
        </p:txBody>
      </p:sp>
      <p:sp>
        <p:nvSpPr>
          <p:cNvPr id="254" name="Rectangle"/>
          <p:cNvSpPr/>
          <p:nvPr/>
        </p:nvSpPr>
        <p:spPr>
          <a:xfrm>
            <a:off x="426616" y="2693609"/>
            <a:ext cx="12393242" cy="2582853"/>
          </a:xfrm>
          <a:prstGeom prst="rect">
            <a:avLst/>
          </a:prstGeom>
          <a:solidFill>
            <a:srgbClr val="FFFFFF"/>
          </a:solidFill>
          <a:ln w="25400">
            <a:solidFill>
              <a:srgbClr val="85888D"/>
            </a:solidFill>
            <a:miter lim="400000"/>
          </a:ln>
        </p:spPr>
        <p:txBody>
          <a:bodyPr lIns="50800" tIns="50800" rIns="50800" bIns="50800" anchor="ctr"/>
          <a:lstStyle/>
          <a:p>
            <a:pPr>
              <a:defRPr sz="2400"/>
            </a:pPr>
          </a:p>
        </p:txBody>
      </p:sp>
      <p:sp>
        <p:nvSpPr>
          <p:cNvPr id="255" name="Cloud parameters are read in IF the appropriate .apr parameters have been inserted. If .apr is empty, then any placeholder values can be used as the clouds are not included in the retrieval."/>
          <p:cNvSpPr txBox="1"/>
          <p:nvPr/>
        </p:nvSpPr>
        <p:spPr>
          <a:xfrm>
            <a:off x="541654" y="2881359"/>
            <a:ext cx="11921491" cy="2286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Cloud parameters are read in IF the appropriate .apr parameters have been inserted. If .apr is empty, then any placeholder values can be used as the clouds are not included in the retrieval.</a:t>
            </a:r>
          </a:p>
        </p:txBody>
      </p:sp>
      <p:sp>
        <p:nvSpPr>
          <p:cNvPr id="256" name="Rectangle"/>
          <p:cNvSpPr/>
          <p:nvPr/>
        </p:nvSpPr>
        <p:spPr>
          <a:xfrm>
            <a:off x="184942" y="7848542"/>
            <a:ext cx="12634916" cy="1735034"/>
          </a:xfrm>
          <a:prstGeom prst="rect">
            <a:avLst/>
          </a:prstGeom>
          <a:solidFill>
            <a:srgbClr val="FFFFFF"/>
          </a:solidFill>
          <a:ln w="12700">
            <a:miter lim="400000"/>
          </a:ln>
        </p:spPr>
        <p:txBody>
          <a:bodyPr lIns="50800" tIns="50800" rIns="50800" bIns="50800" anchor="ctr"/>
          <a:lstStyle/>
          <a:p>
            <a:pPr>
              <a:defRPr sz="2400"/>
            </a:pPr>
          </a:p>
        </p:txBody>
      </p:sp>
      <p:pic>
        <p:nvPicPr>
          <p:cNvPr id="257" name="Screen Shot 2018-05-08 at 13.35.36.png" descr="Screen Shot 2018-05-08 at 13.35.36.png"/>
          <p:cNvPicPr>
            <a:picLocks noChangeAspect="1"/>
          </p:cNvPicPr>
          <p:nvPr/>
        </p:nvPicPr>
        <p:blipFill>
          <a:blip r:embed="rId3">
            <a:extLst/>
          </a:blip>
          <a:stretch>
            <a:fillRect/>
          </a:stretch>
        </p:blipFill>
        <p:spPr>
          <a:xfrm>
            <a:off x="1481839" y="7426533"/>
            <a:ext cx="6502401" cy="2184401"/>
          </a:xfrm>
          <a:prstGeom prst="rect">
            <a:avLst/>
          </a:prstGeom>
          <a:ln w="12700">
            <a:miter lim="400000"/>
          </a:ln>
        </p:spPr>
      </p:pic>
      <p:pic>
        <p:nvPicPr>
          <p:cNvPr id="258" name="Screen Shot 2018-05-08 at 13.37.49.png" descr="Screen Shot 2018-05-08 at 13.37.49.png"/>
          <p:cNvPicPr>
            <a:picLocks noChangeAspect="1"/>
          </p:cNvPicPr>
          <p:nvPr/>
        </p:nvPicPr>
        <p:blipFill>
          <a:blip r:embed="rId4">
            <a:extLst/>
          </a:blip>
          <a:stretch>
            <a:fillRect/>
          </a:stretch>
        </p:blipFill>
        <p:spPr>
          <a:xfrm>
            <a:off x="7103648" y="5744496"/>
            <a:ext cx="6553201" cy="11049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53"/>
                                        </p:tgtEl>
                                        <p:attrNameLst>
                                          <p:attrName>style.visibility</p:attrName>
                                        </p:attrNameLst>
                                      </p:cBhvr>
                                      <p:to>
                                        <p:strVal val="visible"/>
                                      </p:to>
                                    </p:set>
                                    <p:animEffect filter="dissolve" transition="in">
                                      <p:cBhvr>
                                        <p:cTn id="7" dur="1000"/>
                                        <p:tgtEl>
                                          <p:spTgt spid="2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3" grpId="1"/>
    </p:bldLst>
  </p:timing>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0"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261" name="MULTINEST USERGUIDE: PARAMETERS"/>
          <p:cNvSpPr txBox="1"/>
          <p:nvPr>
            <p:ph type="title"/>
          </p:nvPr>
        </p:nvSpPr>
        <p:spPr>
          <a:prstGeom prst="rect">
            <a:avLst/>
          </a:prstGeom>
        </p:spPr>
        <p:txBody>
          <a:bodyPr/>
          <a:lstStyle/>
          <a:p>
            <a:pPr defTabSz="543305">
              <a:spcBef>
                <a:spcPts val="2100"/>
              </a:spcBef>
              <a:defRPr sz="4836"/>
            </a:pPr>
            <a:r>
              <a:t>MULTINEST USERGUIDE: </a:t>
            </a:r>
            <a:r>
              <a:rPr>
                <a:solidFill>
                  <a:srgbClr val="000000"/>
                </a:solidFill>
              </a:rPr>
              <a:t>PARAMETERS</a:t>
            </a:r>
          </a:p>
        </p:txBody>
      </p:sp>
      <p:pic>
        <p:nvPicPr>
          <p:cNvPr id="262" name="Screen Shot 2018-05-08 at 12.56.16.png" descr="Screen Shot 2018-05-08 at 12.56.16.png"/>
          <p:cNvPicPr>
            <a:picLocks noChangeAspect="1"/>
          </p:cNvPicPr>
          <p:nvPr/>
        </p:nvPicPr>
        <p:blipFill>
          <a:blip r:embed="rId2">
            <a:extLst/>
          </a:blip>
          <a:stretch>
            <a:fillRect/>
          </a:stretch>
        </p:blipFill>
        <p:spPr>
          <a:xfrm>
            <a:off x="2660650" y="1701800"/>
            <a:ext cx="7683500" cy="1079500"/>
          </a:xfrm>
          <a:prstGeom prst="rect">
            <a:avLst/>
          </a:prstGeom>
          <a:ln w="12700">
            <a:miter lim="400000"/>
          </a:ln>
        </p:spPr>
      </p:pic>
      <p:sp>
        <p:nvSpPr>
          <p:cNvPr id="263" name="1. runname: name of nemesis files, e.g. ‘jupiter’ for jupiter.ref.…"/>
          <p:cNvSpPr txBox="1"/>
          <p:nvPr/>
        </p:nvSpPr>
        <p:spPr>
          <a:xfrm>
            <a:off x="355542" y="2661427"/>
            <a:ext cx="12535390" cy="699310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239522">
              <a:lnSpc>
                <a:spcPct val="70000"/>
              </a:lnSpc>
              <a:defRPr i="1" sz="1968">
                <a:solidFill>
                  <a:srgbClr val="747676"/>
                </a:solidFill>
                <a:latin typeface="Iowan Old Style"/>
                <a:ea typeface="Iowan Old Style"/>
                <a:cs typeface="Iowan Old Style"/>
                <a:sym typeface="Iowan Old Style"/>
              </a:defRPr>
            </a:pPr>
            <a:r>
              <a:t>1. runname: name of nemesis files, e.g. ‘jupiter’ for jupiter.ref.</a:t>
            </a:r>
          </a:p>
          <a:p>
            <a:pPr algn="l" defTabSz="239522">
              <a:lnSpc>
                <a:spcPct val="70000"/>
              </a:lnSpc>
              <a:defRPr i="1" sz="1968">
                <a:solidFill>
                  <a:srgbClr val="747676"/>
                </a:solidFill>
                <a:latin typeface="Iowan Old Style"/>
                <a:ea typeface="Iowan Old Style"/>
                <a:cs typeface="Iowan Old Style"/>
                <a:sym typeface="Iowan Old Style"/>
              </a:defRPr>
            </a:pPr>
            <a:r>
              <a:t>2. len(spec) = length of spectrum, number of points in .spx file. </a:t>
            </a:r>
          </a:p>
          <a:p>
            <a:pPr algn="l" defTabSz="239522">
              <a:lnSpc>
                <a:spcPct val="70000"/>
              </a:lnSpc>
              <a:defRPr i="1" sz="1968">
                <a:solidFill>
                  <a:srgbClr val="747676"/>
                </a:solidFill>
                <a:latin typeface="Iowan Old Style"/>
                <a:ea typeface="Iowan Old Style"/>
                <a:cs typeface="Iowan Old Style"/>
                <a:sym typeface="Iowan Old Style"/>
              </a:defRPr>
            </a:pPr>
            <a:r>
              <a:t>3. len(temp) = number of pressure points in .ref.</a:t>
            </a:r>
          </a:p>
          <a:p>
            <a:pPr algn="l" defTabSz="239522">
              <a:lnSpc>
                <a:spcPct val="70000"/>
              </a:lnSpc>
              <a:defRPr i="1" sz="1968">
                <a:solidFill>
                  <a:srgbClr val="747676"/>
                </a:solidFill>
                <a:latin typeface="Iowan Old Style"/>
                <a:ea typeface="Iowan Old Style"/>
                <a:cs typeface="Iowan Old Style"/>
                <a:sym typeface="Iowan Old Style"/>
              </a:defRPr>
            </a:pPr>
            <a:r>
              <a:t>4. vmr.shape[1] = number of gases in .ref file.</a:t>
            </a:r>
          </a:p>
          <a:p>
            <a:pPr algn="l" defTabSz="239522">
              <a:lnSpc>
                <a:spcPct val="70000"/>
              </a:lnSpc>
              <a:defRPr i="1" sz="1968">
                <a:solidFill>
                  <a:srgbClr val="747676"/>
                </a:solidFill>
                <a:latin typeface="Iowan Old Style"/>
                <a:ea typeface="Iowan Old Style"/>
                <a:cs typeface="Iowan Old Style"/>
                <a:sym typeface="Iowan Old Style"/>
              </a:defRPr>
            </a:pPr>
            <a:r>
              <a:t>5. ith = i</a:t>
            </a:r>
            <a:r>
              <a:rPr baseline="31999"/>
              <a:t>th </a:t>
            </a:r>
            <a:r>
              <a:t>directory to perform calculation in. Linked to which core is being used.</a:t>
            </a:r>
          </a:p>
          <a:p>
            <a:pPr algn="l" defTabSz="239522">
              <a:lnSpc>
                <a:spcPct val="70000"/>
              </a:lnSpc>
              <a:defRPr i="1" sz="1968">
                <a:solidFill>
                  <a:srgbClr val="747676"/>
                </a:solidFill>
                <a:latin typeface="Iowan Old Style"/>
                <a:ea typeface="Iowan Old Style"/>
                <a:cs typeface="Iowan Old Style"/>
                <a:sym typeface="Iowan Old Style"/>
              </a:defRPr>
            </a:pPr>
            <a:r>
              <a:t>6. Temp = temperature profile </a:t>
            </a:r>
          </a:p>
          <a:p>
            <a:pPr algn="l" defTabSz="239522">
              <a:lnSpc>
                <a:spcPct val="70000"/>
              </a:lnSpc>
              <a:defRPr i="1" sz="1968">
                <a:solidFill>
                  <a:srgbClr val="747676"/>
                </a:solidFill>
                <a:latin typeface="Iowan Old Style"/>
                <a:ea typeface="Iowan Old Style"/>
                <a:cs typeface="Iowan Old Style"/>
                <a:sym typeface="Iowan Old Style"/>
              </a:defRPr>
            </a:pPr>
            <a:r>
              <a:t>7. P = pressure profile</a:t>
            </a:r>
          </a:p>
          <a:p>
            <a:pPr algn="l" defTabSz="239522">
              <a:lnSpc>
                <a:spcPct val="70000"/>
              </a:lnSpc>
              <a:defRPr i="1" sz="1968">
                <a:solidFill>
                  <a:srgbClr val="747676"/>
                </a:solidFill>
                <a:latin typeface="Iowan Old Style"/>
                <a:ea typeface="Iowan Old Style"/>
                <a:cs typeface="Iowan Old Style"/>
                <a:sym typeface="Iowan Old Style"/>
              </a:defRPr>
            </a:pPr>
            <a:r>
              <a:t>8. vmr = vmr profile for all gases</a:t>
            </a:r>
          </a:p>
          <a:p>
            <a:pPr algn="l" defTabSz="239522">
              <a:lnSpc>
                <a:spcPct val="70000"/>
              </a:lnSpc>
              <a:defRPr i="1" sz="1968">
                <a:solidFill>
                  <a:srgbClr val="747676"/>
                </a:solidFill>
                <a:latin typeface="Iowan Old Style"/>
                <a:ea typeface="Iowan Old Style"/>
                <a:cs typeface="Iowan Old Style"/>
                <a:sym typeface="Iowan Old Style"/>
              </a:defRPr>
            </a:pPr>
            <a:r>
              <a:t>9. Mass = mass in jupiter masses</a:t>
            </a:r>
          </a:p>
          <a:p>
            <a:pPr algn="l" defTabSz="239522">
              <a:lnSpc>
                <a:spcPct val="70000"/>
              </a:lnSpc>
              <a:defRPr i="1" sz="1968">
                <a:solidFill>
                  <a:srgbClr val="747676"/>
                </a:solidFill>
                <a:latin typeface="Iowan Old Style"/>
                <a:ea typeface="Iowan Old Style"/>
                <a:cs typeface="Iowan Old Style"/>
                <a:sym typeface="Iowan Old Style"/>
              </a:defRPr>
            </a:pPr>
            <a:r>
              <a:t>10. Rad = radius in jupiter radii</a:t>
            </a:r>
          </a:p>
          <a:p>
            <a:pPr algn="l" defTabSz="239522">
              <a:lnSpc>
                <a:spcPct val="70000"/>
              </a:lnSpc>
              <a:defRPr i="1" sz="1968">
                <a:solidFill>
                  <a:srgbClr val="747676"/>
                </a:solidFill>
                <a:latin typeface="Iowan Old Style"/>
                <a:ea typeface="Iowan Old Style"/>
                <a:cs typeface="Iowan Old Style"/>
                <a:sym typeface="Iowan Old Style"/>
              </a:defRPr>
            </a:pPr>
            <a:r>
              <a:t>11. H = height profile</a:t>
            </a:r>
          </a:p>
          <a:p>
            <a:pPr algn="l" defTabSz="239522">
              <a:lnSpc>
                <a:spcPct val="70000"/>
              </a:lnSpc>
              <a:defRPr i="1" sz="1968">
                <a:solidFill>
                  <a:srgbClr val="747676"/>
                </a:solidFill>
                <a:latin typeface="Iowan Old Style"/>
                <a:ea typeface="Iowan Old Style"/>
                <a:cs typeface="Iowan Old Style"/>
                <a:sym typeface="Iowan Old Style"/>
              </a:defRPr>
            </a:pPr>
            <a:r>
              <a:t>12. Hb = base height of cloud in km (used for cloud parameterisation #9)</a:t>
            </a:r>
          </a:p>
          <a:p>
            <a:pPr algn="l" defTabSz="239522">
              <a:lnSpc>
                <a:spcPct val="70000"/>
              </a:lnSpc>
              <a:defRPr i="1" sz="1968">
                <a:solidFill>
                  <a:srgbClr val="747676"/>
                </a:solidFill>
                <a:latin typeface="Iowan Old Style"/>
                <a:ea typeface="Iowan Old Style"/>
                <a:cs typeface="Iowan Old Style"/>
                <a:sym typeface="Iowan Old Style"/>
              </a:defRPr>
            </a:pPr>
            <a:r>
              <a:t>13. Opac = integrated optical depth at specified wavelength (#9)</a:t>
            </a:r>
          </a:p>
          <a:p>
            <a:pPr algn="l" defTabSz="239522">
              <a:lnSpc>
                <a:spcPct val="70000"/>
              </a:lnSpc>
              <a:defRPr i="1" sz="1968">
                <a:solidFill>
                  <a:srgbClr val="747676"/>
                </a:solidFill>
                <a:latin typeface="Iowan Old Style"/>
                <a:ea typeface="Iowan Old Style"/>
                <a:cs typeface="Iowan Old Style"/>
                <a:sym typeface="Iowan Old Style"/>
              </a:defRPr>
            </a:pPr>
            <a:r>
              <a:t>14. FSH = fractional scale height (#9)</a:t>
            </a:r>
          </a:p>
          <a:p>
            <a:pPr algn="l" defTabSz="239522">
              <a:lnSpc>
                <a:spcPct val="70000"/>
              </a:lnSpc>
              <a:defRPr i="1" sz="1968">
                <a:solidFill>
                  <a:srgbClr val="747676"/>
                </a:solidFill>
                <a:latin typeface="Iowan Old Style"/>
                <a:ea typeface="Iowan Old Style"/>
                <a:cs typeface="Iowan Old Style"/>
                <a:sym typeface="Iowan Old Style"/>
              </a:defRPr>
            </a:pPr>
            <a:r>
              <a:t>15. prad = particle radius in microns (cloud param #444)</a:t>
            </a:r>
          </a:p>
          <a:p>
            <a:pPr algn="l" defTabSz="239522">
              <a:lnSpc>
                <a:spcPct val="70000"/>
              </a:lnSpc>
              <a:defRPr i="1" sz="1968">
                <a:solidFill>
                  <a:srgbClr val="747676"/>
                </a:solidFill>
                <a:latin typeface="Iowan Old Style"/>
                <a:ea typeface="Iowan Old Style"/>
                <a:cs typeface="Iowan Old Style"/>
                <a:sym typeface="Iowan Old Style"/>
              </a:defRPr>
            </a:pPr>
            <a:r>
              <a:t>16. pvar = particle size variance in microns (cloud param #444) </a:t>
            </a:r>
          </a:p>
          <a:p>
            <a:pPr algn="l" defTabSz="239522">
              <a:lnSpc>
                <a:spcPct val="70000"/>
              </a:lnSpc>
              <a:defRPr i="1" sz="1968">
                <a:solidFill>
                  <a:srgbClr val="747676"/>
                </a:solidFill>
                <a:latin typeface="Iowan Old Style"/>
                <a:ea typeface="Iowan Old Style"/>
                <a:cs typeface="Iowan Old Style"/>
                <a:sym typeface="Iowan Old Style"/>
              </a:defRPr>
            </a:pPr>
            <a:r>
              <a:t>17. len(pimag) = number of imaginary indices from refractive index</a:t>
            </a:r>
          </a:p>
          <a:p>
            <a:pPr algn="l" defTabSz="239522">
              <a:lnSpc>
                <a:spcPct val="70000"/>
              </a:lnSpc>
              <a:defRPr i="1" sz="1968">
                <a:solidFill>
                  <a:srgbClr val="747676"/>
                </a:solidFill>
                <a:latin typeface="Iowan Old Style"/>
                <a:ea typeface="Iowan Old Style"/>
                <a:cs typeface="Iowan Old Style"/>
                <a:sym typeface="Iowan Old Style"/>
              </a:defRPr>
            </a:pPr>
            <a:r>
              <a:t>18. Pimag = imaginary refractive index spectrum</a:t>
            </a:r>
          </a:p>
          <a:p>
            <a:pPr algn="l" defTabSz="239522">
              <a:lnSpc>
                <a:spcPct val="70000"/>
              </a:lnSpc>
              <a:defRPr i="1" sz="1968">
                <a:solidFill>
                  <a:srgbClr val="747676"/>
                </a:solidFill>
                <a:latin typeface="Iowan Old Style"/>
                <a:ea typeface="Iowan Old Style"/>
                <a:cs typeface="Iowan Old Style"/>
                <a:sym typeface="Iowan Old Style"/>
              </a:defRPr>
            </a:pPr>
            <a:r>
              <a:t>19. PReal = real refractive index at specified wavelength </a:t>
            </a:r>
          </a:p>
          <a:p>
            <a:pPr algn="l" defTabSz="239522">
              <a:lnSpc>
                <a:spcPct val="70000"/>
              </a:lnSpc>
              <a:defRPr i="1" sz="1968">
                <a:solidFill>
                  <a:srgbClr val="747676"/>
                </a:solidFill>
                <a:latin typeface="Iowan Old Style"/>
                <a:ea typeface="Iowan Old Style"/>
                <a:cs typeface="Iowan Old Style"/>
                <a:sym typeface="Iowan Old Style"/>
              </a:defRPr>
            </a:pPr>
            <a:r>
              <a:t>20. Hb2 = second cloud #9</a:t>
            </a:r>
          </a:p>
          <a:p>
            <a:pPr algn="l" defTabSz="239522">
              <a:lnSpc>
                <a:spcPct val="70000"/>
              </a:lnSpc>
              <a:defRPr i="1" sz="1968">
                <a:solidFill>
                  <a:srgbClr val="747676"/>
                </a:solidFill>
                <a:latin typeface="Iowan Old Style"/>
                <a:ea typeface="Iowan Old Style"/>
                <a:cs typeface="Iowan Old Style"/>
                <a:sym typeface="Iowan Old Style"/>
              </a:defRPr>
            </a:pPr>
            <a:r>
              <a:t>21. opac2</a:t>
            </a:r>
          </a:p>
          <a:p>
            <a:pPr algn="l" defTabSz="239522">
              <a:lnSpc>
                <a:spcPct val="70000"/>
              </a:lnSpc>
              <a:defRPr i="1" sz="1968">
                <a:solidFill>
                  <a:srgbClr val="747676"/>
                </a:solidFill>
                <a:latin typeface="Iowan Old Style"/>
                <a:ea typeface="Iowan Old Style"/>
                <a:cs typeface="Iowan Old Style"/>
                <a:sym typeface="Iowan Old Style"/>
              </a:defRPr>
            </a:pPr>
            <a:r>
              <a:t>22. FSH2</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23. Nav = number of averaging weights in .spx file</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24. Flat = latitudes of weights</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25. Flon =  longitude of weights</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26. Solzen = solar zenith angle</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27. Emzen = emission zenith</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28. Azi = azimuthal angle</a:t>
            </a:r>
          </a:p>
          <a:p>
            <a:pPr algn="l" defTabSz="239522">
              <a:lnSpc>
                <a:spcPct val="70000"/>
              </a:lnSpc>
              <a:defRPr i="1" sz="1968">
                <a:solidFill>
                  <a:schemeClr val="accent5">
                    <a:hueOff val="-444211"/>
                    <a:satOff val="-14915"/>
                    <a:lumOff val="22857"/>
                  </a:schemeClr>
                </a:solidFill>
                <a:latin typeface="Iowan Old Style"/>
                <a:ea typeface="Iowan Old Style"/>
                <a:cs typeface="Iowan Old Style"/>
                <a:sym typeface="Iowan Old Style"/>
              </a:defRPr>
            </a:pPr>
            <a:r>
              <a:t>29. Wt = weights</a:t>
            </a:r>
          </a:p>
        </p:txBody>
      </p:sp>
      <p:sp>
        <p:nvSpPr>
          <p:cNvPr id="264" name="Rectangle"/>
          <p:cNvSpPr/>
          <p:nvPr/>
        </p:nvSpPr>
        <p:spPr>
          <a:xfrm>
            <a:off x="309867" y="2693609"/>
            <a:ext cx="12509991" cy="5129304"/>
          </a:xfrm>
          <a:prstGeom prst="rect">
            <a:avLst/>
          </a:prstGeom>
          <a:solidFill>
            <a:srgbClr val="FFFFFF"/>
          </a:solidFill>
          <a:ln w="25400">
            <a:solidFill>
              <a:srgbClr val="85888D"/>
            </a:solidFill>
            <a:miter lim="400000"/>
          </a:ln>
        </p:spPr>
        <p:txBody>
          <a:bodyPr lIns="50800" tIns="50800" rIns="50800" bIns="50800" anchor="ctr"/>
          <a:lstStyle/>
          <a:p>
            <a:pPr>
              <a:defRPr sz="2400"/>
            </a:pPr>
          </a:p>
        </p:txBody>
      </p:sp>
      <p:sp>
        <p:nvSpPr>
          <p:cNvPr id="265" name="If nav = 0, then .spx file is used normally. Otherwise, you can put in your own averaging weights."/>
          <p:cNvSpPr txBox="1"/>
          <p:nvPr/>
        </p:nvSpPr>
        <p:spPr>
          <a:xfrm>
            <a:off x="308162" y="3633884"/>
            <a:ext cx="12630151" cy="119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If nav = 0, then .spx file is used normally. Otherwise, you can put in your own averaging weights.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63"/>
                                        </p:tgtEl>
                                        <p:attrNameLst>
                                          <p:attrName>style.visibility</p:attrName>
                                        </p:attrNameLst>
                                      </p:cBhvr>
                                      <p:to>
                                        <p:strVal val="visible"/>
                                      </p:to>
                                    </p:set>
                                    <p:animEffect filter="dissolve" transition="in">
                                      <p:cBhvr>
                                        <p:cTn id="7" dur="1000"/>
                                        <p:tgtEl>
                                          <p:spTgt spid="2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3" grpId="1"/>
    </p:bldLst>
  </p:timing>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7"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268" name="MULTINEST USERGUIDE: EXAMPLES"/>
          <p:cNvSpPr txBox="1"/>
          <p:nvPr>
            <p:ph type="title"/>
          </p:nvPr>
        </p:nvSpPr>
        <p:spPr>
          <a:prstGeom prst="rect">
            <a:avLst/>
          </a:prstGeom>
        </p:spPr>
        <p:txBody>
          <a:bodyPr/>
          <a:lstStyle/>
          <a:p>
            <a:pPr defTabSz="543305">
              <a:spcBef>
                <a:spcPts val="2100"/>
              </a:spcBef>
              <a:defRPr sz="4836"/>
            </a:pPr>
            <a:r>
              <a:t>MULTINEST USERGUIDE: </a:t>
            </a:r>
            <a:r>
              <a:rPr>
                <a:solidFill>
                  <a:srgbClr val="000000"/>
                </a:solidFill>
              </a:rPr>
              <a:t>EXAMPLES</a:t>
            </a:r>
          </a:p>
        </p:txBody>
      </p:sp>
      <p:sp>
        <p:nvSpPr>
          <p:cNvPr id="269" name="Examples are given in ~garland/NS_EXAMPLES/…"/>
          <p:cNvSpPr txBox="1"/>
          <p:nvPr/>
        </p:nvSpPr>
        <p:spPr>
          <a:xfrm>
            <a:off x="424341" y="2085161"/>
            <a:ext cx="12156118" cy="274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414781">
              <a:lnSpc>
                <a:spcPct val="70000"/>
              </a:lnSpc>
              <a:defRPr i="1" sz="3407">
                <a:solidFill>
                  <a:srgbClr val="747676"/>
                </a:solidFill>
                <a:latin typeface="Iowan Old Style"/>
                <a:ea typeface="Iowan Old Style"/>
                <a:cs typeface="Iowan Old Style"/>
                <a:sym typeface="Iowan Old Style"/>
              </a:defRPr>
            </a:pPr>
            <a:r>
              <a:t>Examples are given in ~garland/NS_EXAMPLES/</a:t>
            </a:r>
          </a:p>
          <a:p>
            <a:pPr defTabSz="414781">
              <a:lnSpc>
                <a:spcPct val="70000"/>
              </a:lnSpc>
              <a:defRPr i="1" sz="3407">
                <a:solidFill>
                  <a:srgbClr val="747676"/>
                </a:solidFill>
                <a:latin typeface="Iowan Old Style"/>
                <a:ea typeface="Iowan Old Style"/>
                <a:cs typeface="Iowan Old Style"/>
                <a:sym typeface="Iowan Old Style"/>
              </a:defRPr>
            </a:pPr>
          </a:p>
          <a:p>
            <a:pPr defTabSz="414781">
              <a:lnSpc>
                <a:spcPct val="70000"/>
              </a:lnSpc>
              <a:defRPr i="1" sz="3407">
                <a:solidFill>
                  <a:srgbClr val="747676"/>
                </a:solidFill>
                <a:latin typeface="Iowan Old Style"/>
                <a:ea typeface="Iowan Old Style"/>
                <a:cs typeface="Iowan Old Style"/>
                <a:sym typeface="Iowan Old Style"/>
              </a:defRPr>
            </a:pPr>
            <a:r>
              <a:t>I suggest you follow the installation instructions, copy the BASIC_BD_RET example somewhere, copy in your new .so file, and then run as per instructions. Check out the plots from NS_plot, and see if they look sensible!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69"/>
                                        </p:tgtEl>
                                        <p:attrNameLst>
                                          <p:attrName>style.visibility</p:attrName>
                                        </p:attrNameLst>
                                      </p:cBhvr>
                                      <p:to>
                                        <p:strVal val="visible"/>
                                      </p:to>
                                    </p:set>
                                    <p:animEffect filter="dissolve" transition="in">
                                      <p:cBhvr>
                                        <p:cTn id="7" dur="1000"/>
                                        <p:tgtEl>
                                          <p:spTgt spid="2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9" grpId="1"/>
    </p:bldLst>
  </p:timing>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148" name="WHY NESTED SAMPLING? BACKGROUND ON OPTIMAL ESTIMATION"/>
          <p:cNvSpPr txBox="1"/>
          <p:nvPr>
            <p:ph type="title"/>
          </p:nvPr>
        </p:nvSpPr>
        <p:spPr>
          <a:prstGeom prst="rect">
            <a:avLst/>
          </a:prstGeom>
        </p:spPr>
        <p:txBody>
          <a:bodyPr/>
          <a:lstStyle/>
          <a:p>
            <a:pPr defTabSz="519937">
              <a:spcBef>
                <a:spcPts val="2000"/>
              </a:spcBef>
              <a:defRPr sz="4628"/>
            </a:pPr>
            <a:r>
              <a:t>WHY NESTED SAMPLING? </a:t>
            </a:r>
            <a:r>
              <a:rPr>
                <a:solidFill>
                  <a:srgbClr val="000000"/>
                </a:solidFill>
              </a:rPr>
              <a:t>BACKGROUND ON OPTIMAL ESTIMATION</a:t>
            </a:r>
          </a:p>
        </p:txBody>
      </p:sp>
      <p:sp>
        <p:nvSpPr>
          <p:cNvPr id="149" name="NEMESIS by default uses optimal estimation as its inverse method. This is an extremely efficient inverse method, if your prior is close to your true answer."/>
          <p:cNvSpPr txBox="1"/>
          <p:nvPr/>
        </p:nvSpPr>
        <p:spPr>
          <a:xfrm>
            <a:off x="424341" y="2085161"/>
            <a:ext cx="12156118" cy="274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nSpc>
                <a:spcPct val="70000"/>
              </a:lnSpc>
              <a:defRPr i="1" sz="4800">
                <a:solidFill>
                  <a:srgbClr val="747676"/>
                </a:solidFill>
                <a:latin typeface="Iowan Old Style"/>
                <a:ea typeface="Iowan Old Style"/>
                <a:cs typeface="Iowan Old Style"/>
                <a:sym typeface="Iowan Old Style"/>
              </a:defRPr>
            </a:pPr>
            <a:r>
              <a:t>NEMESIS by default uses optimal estimation as its inverse method. This is an extremely efficient inverse method, </a:t>
            </a:r>
            <a:r>
              <a:rPr b="1" u="sng"/>
              <a:t>if</a:t>
            </a:r>
            <a:r>
              <a:t> your prior is close to your true answer.</a:t>
            </a:r>
          </a:p>
        </p:txBody>
      </p:sp>
      <p:sp>
        <p:nvSpPr>
          <p:cNvPr id="150" name="However, a large range of priors must be investigated to ensure your solution is not degenerate.This includes creating a grid of priors with means and (co)variances of each parameter which are largely unknown. There is always the chance that parameter space is not fully explored, and the converged solution is not the best fit to the data.…"/>
          <p:cNvSpPr txBox="1"/>
          <p:nvPr/>
        </p:nvSpPr>
        <p:spPr>
          <a:xfrm>
            <a:off x="424341" y="4763184"/>
            <a:ext cx="12156118" cy="43466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449833">
              <a:lnSpc>
                <a:spcPct val="70000"/>
              </a:lnSpc>
              <a:defRPr i="1" sz="3696">
                <a:solidFill>
                  <a:srgbClr val="747676"/>
                </a:solidFill>
                <a:latin typeface="Iowan Old Style"/>
                <a:ea typeface="Iowan Old Style"/>
                <a:cs typeface="Iowan Old Style"/>
                <a:sym typeface="Iowan Old Style"/>
              </a:defRPr>
            </a:pPr>
            <a:r>
              <a:t>However, a large range of priors must be investigated to ensure your solution is not degenerate.This includes creating a grid of priors with means and (co)variances of each parameter which are largely unknown. There is always the chance that parameter space is not fully explored, and the converged solution is not the best fit to the data.</a:t>
            </a:r>
          </a:p>
          <a:p>
            <a:pPr defTabSz="449833">
              <a:lnSpc>
                <a:spcPct val="70000"/>
              </a:lnSpc>
              <a:defRPr i="1" sz="3696">
                <a:solidFill>
                  <a:srgbClr val="747676"/>
                </a:solidFill>
                <a:latin typeface="Iowan Old Style"/>
                <a:ea typeface="Iowan Old Style"/>
                <a:cs typeface="Iowan Old Style"/>
                <a:sym typeface="Iowan Old Style"/>
              </a:defRPr>
            </a:pPr>
          </a:p>
          <a:p>
            <a:pPr defTabSz="449833">
              <a:lnSpc>
                <a:spcPct val="70000"/>
              </a:lnSpc>
              <a:defRPr i="1" sz="3696">
                <a:solidFill>
                  <a:srgbClr val="747676"/>
                </a:solidFill>
                <a:latin typeface="Iowan Old Style"/>
                <a:ea typeface="Iowan Old Style"/>
                <a:cs typeface="Iowan Old Style"/>
                <a:sym typeface="Iowan Old Style"/>
              </a:defRPr>
            </a:pPr>
            <a:r>
              <a:t>As well as this prior grinding issue, OE assumes that all errors are Gaussian, which is not necessarily the case.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49"/>
                                        </p:tgtEl>
                                        <p:attrNameLst>
                                          <p:attrName>style.visibility</p:attrName>
                                        </p:attrNameLst>
                                      </p:cBhvr>
                                      <p:to>
                                        <p:strVal val="visible"/>
                                      </p:to>
                                    </p:set>
                                    <p:animEffect filter="dissolve" transition="in">
                                      <p:cBhvr>
                                        <p:cTn id="7" dur="1000"/>
                                        <p:tgtEl>
                                          <p:spTgt spid="149"/>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150"/>
                                        </p:tgtEl>
                                        <p:attrNameLst>
                                          <p:attrName>style.visibility</p:attrName>
                                        </p:attrNameLst>
                                      </p:cBhvr>
                                      <p:to>
                                        <p:strVal val="visible"/>
                                      </p:to>
                                    </p:set>
                                    <p:animEffect filter="dissolve" transition="in">
                                      <p:cBhvr>
                                        <p:cTn id="12" dur="1000"/>
                                        <p:tgtEl>
                                          <p:spTgt spid="1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9" grpId="1"/>
      <p:bldP build="whole" bldLvl="1" animBg="1" rev="0" advAuto="0" spid="150" grpId="2"/>
    </p:bldLst>
  </p:timing>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2"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153" name="WHY NESTED SAMPLING? BACKGROUND ON OPTIMAL ESTIMATION"/>
          <p:cNvSpPr txBox="1"/>
          <p:nvPr>
            <p:ph type="title"/>
          </p:nvPr>
        </p:nvSpPr>
        <p:spPr>
          <a:prstGeom prst="rect">
            <a:avLst/>
          </a:prstGeom>
        </p:spPr>
        <p:txBody>
          <a:bodyPr/>
          <a:lstStyle/>
          <a:p>
            <a:pPr defTabSz="519937">
              <a:spcBef>
                <a:spcPts val="2000"/>
              </a:spcBef>
              <a:defRPr sz="4628"/>
            </a:pPr>
            <a:r>
              <a:t>WHY NESTED SAMPLING? </a:t>
            </a:r>
            <a:r>
              <a:rPr>
                <a:solidFill>
                  <a:srgbClr val="000000"/>
                </a:solidFill>
              </a:rPr>
              <a:t>BACKGROUND ON OPTIMAL ESTIMATION</a:t>
            </a:r>
          </a:p>
        </p:txBody>
      </p:sp>
      <p:pic>
        <p:nvPicPr>
          <p:cNvPr id="154" name="Image" descr="Image"/>
          <p:cNvPicPr>
            <a:picLocks noChangeAspect="1"/>
          </p:cNvPicPr>
          <p:nvPr/>
        </p:nvPicPr>
        <p:blipFill>
          <a:blip r:embed="rId2">
            <a:extLst/>
          </a:blip>
          <a:srcRect l="0" t="7272" r="0" b="0"/>
          <a:stretch>
            <a:fillRect/>
          </a:stretch>
        </p:blipFill>
        <p:spPr>
          <a:xfrm>
            <a:off x="521592" y="3047299"/>
            <a:ext cx="5740940" cy="3992554"/>
          </a:xfrm>
          <a:prstGeom prst="rect">
            <a:avLst/>
          </a:prstGeom>
          <a:ln w="12700">
            <a:miter lim="400000"/>
          </a:ln>
        </p:spPr>
      </p:pic>
      <p:pic>
        <p:nvPicPr>
          <p:cNvPr id="155" name="Image" descr="Image"/>
          <p:cNvPicPr>
            <a:picLocks noChangeAspect="1"/>
          </p:cNvPicPr>
          <p:nvPr/>
        </p:nvPicPr>
        <p:blipFill>
          <a:blip r:embed="rId3">
            <a:extLst/>
          </a:blip>
          <a:srcRect l="0" t="7480" r="0" b="0"/>
          <a:stretch>
            <a:fillRect/>
          </a:stretch>
        </p:blipFill>
        <p:spPr>
          <a:xfrm>
            <a:off x="6467740" y="3045301"/>
            <a:ext cx="5850538" cy="4059653"/>
          </a:xfrm>
          <a:prstGeom prst="rect">
            <a:avLst/>
          </a:prstGeom>
          <a:ln w="12700">
            <a:miter lim="400000"/>
          </a:ln>
        </p:spPr>
      </p:pic>
      <p:sp>
        <p:nvSpPr>
          <p:cNvPr id="156" name="Prior far from true solution"/>
          <p:cNvSpPr txBox="1"/>
          <p:nvPr/>
        </p:nvSpPr>
        <p:spPr>
          <a:xfrm>
            <a:off x="361010" y="7505693"/>
            <a:ext cx="6061962" cy="10510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531622">
              <a:lnSpc>
                <a:spcPct val="70000"/>
              </a:lnSpc>
              <a:defRPr i="1" sz="4368">
                <a:solidFill>
                  <a:srgbClr val="747676"/>
                </a:solidFill>
                <a:latin typeface="Iowan Old Style"/>
                <a:ea typeface="Iowan Old Style"/>
                <a:cs typeface="Iowan Old Style"/>
                <a:sym typeface="Iowan Old Style"/>
              </a:defRPr>
            </a:lvl1pPr>
          </a:lstStyle>
          <a:p>
            <a:pPr/>
            <a:r>
              <a:t>Prior far from true solution</a:t>
            </a:r>
          </a:p>
        </p:txBody>
      </p:sp>
      <p:sp>
        <p:nvSpPr>
          <p:cNvPr id="157" name="Prior close to true solution"/>
          <p:cNvSpPr txBox="1"/>
          <p:nvPr/>
        </p:nvSpPr>
        <p:spPr>
          <a:xfrm>
            <a:off x="6562815" y="7505693"/>
            <a:ext cx="6061962" cy="105106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defTabSz="554990">
              <a:lnSpc>
                <a:spcPct val="70000"/>
              </a:lnSpc>
              <a:defRPr i="1" sz="4560">
                <a:solidFill>
                  <a:srgbClr val="747676"/>
                </a:solidFill>
                <a:latin typeface="Iowan Old Style"/>
                <a:ea typeface="Iowan Old Style"/>
                <a:cs typeface="Iowan Old Style"/>
                <a:sym typeface="Iowan Old Style"/>
              </a:defRPr>
            </a:lvl1pPr>
          </a:lstStyle>
          <a:p>
            <a:pPr/>
            <a:r>
              <a:t>Prior close to true solution</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56"/>
                                        </p:tgtEl>
                                        <p:attrNameLst>
                                          <p:attrName>style.visibility</p:attrName>
                                        </p:attrNameLst>
                                      </p:cBhvr>
                                      <p:to>
                                        <p:strVal val="visible"/>
                                      </p:to>
                                    </p:set>
                                    <p:animEffect filter="dissolve" transition="in">
                                      <p:cBhvr>
                                        <p:cTn id="7" dur="1000"/>
                                        <p:tgtEl>
                                          <p:spTgt spid="156"/>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157"/>
                                        </p:tgtEl>
                                        <p:attrNameLst>
                                          <p:attrName>style.visibility</p:attrName>
                                        </p:attrNameLst>
                                      </p:cBhvr>
                                      <p:to>
                                        <p:strVal val="visible"/>
                                      </p:to>
                                    </p:set>
                                    <p:animEffect filter="dissolve" transition="in">
                                      <p:cBhvr>
                                        <p:cTn id="12" dur="1000"/>
                                        <p:tgtEl>
                                          <p:spTgt spid="15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7" grpId="2"/>
      <p:bldP build="whole" bldLvl="1" animBg="1" rev="0" advAuto="0" spid="156" grpId="1"/>
    </p:bld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9"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160" name="WHY NESTED SAMPLING? AN INTRO"/>
          <p:cNvSpPr txBox="1"/>
          <p:nvPr>
            <p:ph type="title"/>
          </p:nvPr>
        </p:nvSpPr>
        <p:spPr>
          <a:prstGeom prst="rect">
            <a:avLst/>
          </a:prstGeom>
        </p:spPr>
        <p:txBody>
          <a:bodyPr/>
          <a:lstStyle/>
          <a:p>
            <a:pPr defTabSz="543305">
              <a:spcBef>
                <a:spcPts val="2100"/>
              </a:spcBef>
              <a:defRPr sz="4836"/>
            </a:pPr>
            <a:r>
              <a:t>WHY NESTED SAMPLING? </a:t>
            </a:r>
            <a:r>
              <a:rPr>
                <a:solidFill>
                  <a:srgbClr val="000000"/>
                </a:solidFill>
              </a:rPr>
              <a:t>AN INTRO</a:t>
            </a:r>
          </a:p>
        </p:txBody>
      </p:sp>
      <p:sp>
        <p:nvSpPr>
          <p:cNvPr id="161" name="Nested Sampling is an inverse method which…"/>
          <p:cNvSpPr txBox="1"/>
          <p:nvPr/>
        </p:nvSpPr>
        <p:spPr>
          <a:xfrm>
            <a:off x="424341" y="2085161"/>
            <a:ext cx="12156118" cy="27452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514095">
              <a:lnSpc>
                <a:spcPct val="70000"/>
              </a:lnSpc>
              <a:defRPr i="1" sz="4224">
                <a:solidFill>
                  <a:srgbClr val="747676"/>
                </a:solidFill>
                <a:latin typeface="Iowan Old Style"/>
                <a:ea typeface="Iowan Old Style"/>
                <a:cs typeface="Iowan Old Style"/>
                <a:sym typeface="Iowan Old Style"/>
              </a:defRPr>
            </a:pPr>
            <a:r>
              <a:t>Nested Sampling is an inverse method which </a:t>
            </a:r>
          </a:p>
          <a:p>
            <a:pPr defTabSz="514095">
              <a:lnSpc>
                <a:spcPct val="70000"/>
              </a:lnSpc>
              <a:defRPr i="1" sz="4224">
                <a:solidFill>
                  <a:srgbClr val="747676"/>
                </a:solidFill>
                <a:latin typeface="Iowan Old Style"/>
                <a:ea typeface="Iowan Old Style"/>
                <a:cs typeface="Iowan Old Style"/>
                <a:sym typeface="Iowan Old Style"/>
              </a:defRPr>
            </a:pPr>
            <a:r>
              <a:t>calculates the Bayesian evidence by sampling the posterior distribution, and produces probability distribution functions for each parameter as a by-product. </a:t>
            </a:r>
          </a:p>
        </p:txBody>
      </p:sp>
      <p:sp>
        <p:nvSpPr>
          <p:cNvPr id="162" name="does not assume anything about the shape of the probability distributions (OE assumes Gaussian)…"/>
          <p:cNvSpPr txBox="1"/>
          <p:nvPr/>
        </p:nvSpPr>
        <p:spPr>
          <a:xfrm>
            <a:off x="424341" y="4718755"/>
            <a:ext cx="12156118" cy="438122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marL="468206" indent="-468206" defTabSz="461518">
              <a:lnSpc>
                <a:spcPct val="70000"/>
              </a:lnSpc>
              <a:buSzPct val="75000"/>
              <a:buChar char="-"/>
              <a:defRPr i="1" sz="3792">
                <a:solidFill>
                  <a:srgbClr val="747676"/>
                </a:solidFill>
                <a:latin typeface="Iowan Old Style"/>
                <a:ea typeface="Iowan Old Style"/>
                <a:cs typeface="Iowan Old Style"/>
                <a:sym typeface="Iowan Old Style"/>
              </a:defRPr>
            </a:pPr>
            <a:r>
              <a:t>does not assume anything about the shape of the probability distributions (OE assumes Gaussian) </a:t>
            </a:r>
          </a:p>
          <a:p>
            <a:pPr marL="468206" indent="-468206" defTabSz="461518">
              <a:lnSpc>
                <a:spcPct val="70000"/>
              </a:lnSpc>
              <a:buSzPct val="75000"/>
              <a:buChar char="-"/>
              <a:defRPr i="1" sz="3792">
                <a:solidFill>
                  <a:srgbClr val="747676"/>
                </a:solidFill>
                <a:latin typeface="Iowan Old Style"/>
                <a:ea typeface="Iowan Old Style"/>
                <a:cs typeface="Iowan Old Style"/>
                <a:sym typeface="Iowan Old Style"/>
              </a:defRPr>
            </a:pPr>
            <a:r>
              <a:t>it fully explores parameter space (no more prior gridding)</a:t>
            </a:r>
          </a:p>
          <a:p>
            <a:pPr marL="468206" indent="-468206" defTabSz="461518">
              <a:lnSpc>
                <a:spcPct val="70000"/>
              </a:lnSpc>
              <a:buSzPct val="75000"/>
              <a:buChar char="-"/>
              <a:defRPr i="1" sz="3792">
                <a:solidFill>
                  <a:srgbClr val="747676"/>
                </a:solidFill>
                <a:latin typeface="Iowan Old Style"/>
                <a:ea typeface="Iowan Old Style"/>
                <a:cs typeface="Iowan Old Style"/>
                <a:sym typeface="Iowan Old Style"/>
              </a:defRPr>
            </a:pPr>
            <a:r>
              <a:t> fully explores all degenerate solutions (multi-modal solutions now possible)</a:t>
            </a:r>
          </a:p>
          <a:p>
            <a:pPr marL="468206" indent="-468206" defTabSz="461518">
              <a:lnSpc>
                <a:spcPct val="70000"/>
              </a:lnSpc>
              <a:buSzPct val="75000"/>
              <a:buChar char="-"/>
              <a:defRPr i="1" sz="3792">
                <a:solidFill>
                  <a:srgbClr val="747676"/>
                </a:solidFill>
                <a:latin typeface="Iowan Old Style"/>
                <a:ea typeface="Iowan Old Style"/>
                <a:cs typeface="Iowan Old Style"/>
                <a:sym typeface="Iowan Old Style"/>
              </a:defRPr>
            </a:pPr>
            <a:r>
              <a:t> automatically calculates the Bayesian evidence (can directly compare two different models, and which model is more appropriate when taking into account the number of free parameters in the model)</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61"/>
                                        </p:tgtEl>
                                        <p:attrNameLst>
                                          <p:attrName>style.visibility</p:attrName>
                                        </p:attrNameLst>
                                      </p:cBhvr>
                                      <p:to>
                                        <p:strVal val="visible"/>
                                      </p:to>
                                    </p:set>
                                    <p:animEffect filter="dissolve" transition="in">
                                      <p:cBhvr>
                                        <p:cTn id="7" dur="1000"/>
                                        <p:tgtEl>
                                          <p:spTgt spid="161"/>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162"/>
                                        </p:tgtEl>
                                        <p:attrNameLst>
                                          <p:attrName>style.visibility</p:attrName>
                                        </p:attrNameLst>
                                      </p:cBhvr>
                                      <p:to>
                                        <p:strVal val="visible"/>
                                      </p:to>
                                    </p:set>
                                    <p:animEffect filter="dissolve" transition="in">
                                      <p:cBhvr>
                                        <p:cTn id="12" dur="1000"/>
                                        <p:tgtEl>
                                          <p:spTgt spid="1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2" grpId="2"/>
      <p:bldP build="whole" bldLvl="1" animBg="1" rev="0" advAuto="0" spid="161" grpId="1"/>
    </p:bldLst>
  </p:timing>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4" name="multinest.png" descr="multinest.png"/>
          <p:cNvPicPr>
            <a:picLocks noChangeAspect="1"/>
          </p:cNvPicPr>
          <p:nvPr/>
        </p:nvPicPr>
        <p:blipFill>
          <a:blip r:embed="rId2">
            <a:extLst/>
          </a:blip>
          <a:stretch>
            <a:fillRect/>
          </a:stretch>
        </p:blipFill>
        <p:spPr>
          <a:xfrm>
            <a:off x="117957" y="2540636"/>
            <a:ext cx="13004801" cy="2313180"/>
          </a:xfrm>
          <a:prstGeom prst="rect">
            <a:avLst/>
          </a:prstGeom>
          <a:ln w="12700">
            <a:miter lim="400000"/>
          </a:ln>
        </p:spPr>
      </p:pic>
      <p:sp>
        <p:nvSpPr>
          <p:cNvPr id="165"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166" name="WHAT iS MULTINEST? THE ALGORITHM"/>
          <p:cNvSpPr txBox="1"/>
          <p:nvPr>
            <p:ph type="title"/>
          </p:nvPr>
        </p:nvSpPr>
        <p:spPr>
          <a:prstGeom prst="rect">
            <a:avLst/>
          </a:prstGeom>
        </p:spPr>
        <p:txBody>
          <a:bodyPr/>
          <a:lstStyle/>
          <a:p>
            <a:pPr defTabSz="543305">
              <a:spcBef>
                <a:spcPts val="2100"/>
              </a:spcBef>
              <a:defRPr sz="4836"/>
            </a:pPr>
            <a:r>
              <a:t>WHAT iS MULTINEST? </a:t>
            </a:r>
            <a:r>
              <a:rPr>
                <a:solidFill>
                  <a:srgbClr val="000000"/>
                </a:solidFill>
              </a:rPr>
              <a:t>THE ALGORITHM</a:t>
            </a:r>
          </a:p>
        </p:txBody>
      </p:sp>
      <p:sp>
        <p:nvSpPr>
          <p:cNvPr id="167" name="MultiNest is a simultaneous ellipsoidal nested sampling algorithm. In plain English, the procedure of the algorithm goes like this:…"/>
          <p:cNvSpPr txBox="1"/>
          <p:nvPr/>
        </p:nvSpPr>
        <p:spPr>
          <a:xfrm>
            <a:off x="424341" y="1701800"/>
            <a:ext cx="12156118" cy="78408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defTabSz="332993">
              <a:lnSpc>
                <a:spcPct val="70000"/>
              </a:lnSpc>
              <a:defRPr i="1" sz="2736">
                <a:solidFill>
                  <a:srgbClr val="747676"/>
                </a:solidFill>
                <a:latin typeface="Iowan Old Style"/>
                <a:ea typeface="Iowan Old Style"/>
                <a:cs typeface="Iowan Old Style"/>
                <a:sym typeface="Iowan Old Style"/>
              </a:defRPr>
            </a:pPr>
            <a:r>
              <a:t>MultiNest is a simultaneous ellipsoidal nested sampling algorithm. In plain English, the procedure of the algorithm goes like this:</a:t>
            </a:r>
          </a:p>
          <a:p>
            <a:pPr defTabSz="332993">
              <a:lnSpc>
                <a:spcPct val="70000"/>
              </a:lnSpc>
              <a:defRPr i="1" sz="2736">
                <a:solidFill>
                  <a:srgbClr val="747676"/>
                </a:solidFill>
                <a:latin typeface="Iowan Old Style"/>
                <a:ea typeface="Iowan Old Style"/>
                <a:cs typeface="Iowan Old Style"/>
                <a:sym typeface="Iowan Old Style"/>
              </a:defRPr>
            </a:pPr>
          </a:p>
          <a:p>
            <a:pPr defTabSz="332993">
              <a:lnSpc>
                <a:spcPct val="70000"/>
              </a:lnSpc>
              <a:defRPr i="1" sz="2736">
                <a:solidFill>
                  <a:srgbClr val="747676"/>
                </a:solidFill>
                <a:latin typeface="Iowan Old Style"/>
                <a:ea typeface="Iowan Old Style"/>
                <a:cs typeface="Iowan Old Style"/>
                <a:sym typeface="Iowan Old Style"/>
              </a:defRPr>
            </a:pPr>
          </a:p>
          <a:p>
            <a:pPr defTabSz="332993">
              <a:lnSpc>
                <a:spcPct val="70000"/>
              </a:lnSpc>
              <a:defRPr i="1" sz="2736">
                <a:solidFill>
                  <a:srgbClr val="747676"/>
                </a:solidFill>
                <a:latin typeface="Iowan Old Style"/>
                <a:ea typeface="Iowan Old Style"/>
                <a:cs typeface="Iowan Old Style"/>
                <a:sym typeface="Iowan Old Style"/>
              </a:defRPr>
            </a:pPr>
          </a:p>
          <a:p>
            <a:pPr defTabSz="332993">
              <a:lnSpc>
                <a:spcPct val="70000"/>
              </a:lnSpc>
              <a:defRPr i="1" sz="2736">
                <a:solidFill>
                  <a:srgbClr val="747676"/>
                </a:solidFill>
                <a:latin typeface="Iowan Old Style"/>
                <a:ea typeface="Iowan Old Style"/>
                <a:cs typeface="Iowan Old Style"/>
                <a:sym typeface="Iowan Old Style"/>
              </a:defRPr>
            </a:pPr>
          </a:p>
          <a:p>
            <a:pPr defTabSz="332993">
              <a:lnSpc>
                <a:spcPct val="70000"/>
              </a:lnSpc>
              <a:defRPr i="1" sz="2736">
                <a:solidFill>
                  <a:srgbClr val="747676"/>
                </a:solidFill>
                <a:latin typeface="Iowan Old Style"/>
                <a:ea typeface="Iowan Old Style"/>
                <a:cs typeface="Iowan Old Style"/>
                <a:sym typeface="Iowan Old Style"/>
              </a:defRPr>
            </a:pPr>
          </a:p>
          <a:p>
            <a:pPr defTabSz="332993">
              <a:lnSpc>
                <a:spcPct val="70000"/>
              </a:lnSpc>
              <a:defRPr i="1" sz="2736">
                <a:solidFill>
                  <a:srgbClr val="747676"/>
                </a:solidFill>
                <a:latin typeface="Iowan Old Style"/>
                <a:ea typeface="Iowan Old Style"/>
                <a:cs typeface="Iowan Old Style"/>
                <a:sym typeface="Iowan Old Style"/>
              </a:defRPr>
            </a:pPr>
            <a:br/>
          </a:p>
          <a:p>
            <a:pPr marL="482599" indent="-482599" defTabSz="332993">
              <a:lnSpc>
                <a:spcPct val="70000"/>
              </a:lnSpc>
              <a:buSzPct val="100000"/>
              <a:buAutoNum type="arabicParenR" startAt="1"/>
              <a:defRPr i="1" sz="2736">
                <a:solidFill>
                  <a:srgbClr val="747676"/>
                </a:solidFill>
                <a:latin typeface="Iowan Old Style"/>
                <a:ea typeface="Iowan Old Style"/>
                <a:cs typeface="Iowan Old Style"/>
                <a:sym typeface="Iowan Old Style"/>
              </a:defRPr>
            </a:pPr>
            <a:r>
              <a:t>Set up a range for your parameters (a uniform prior). For example, logVMR of H2O is between [-10,-1].</a:t>
            </a:r>
          </a:p>
          <a:p>
            <a:pPr marL="482599" indent="-482599" defTabSz="332993">
              <a:lnSpc>
                <a:spcPct val="70000"/>
              </a:lnSpc>
              <a:buSzPct val="100000"/>
              <a:buAutoNum type="arabicParenR" startAt="1"/>
              <a:defRPr i="1" sz="2736">
                <a:solidFill>
                  <a:srgbClr val="747676"/>
                </a:solidFill>
                <a:latin typeface="Iowan Old Style"/>
                <a:ea typeface="Iowan Old Style"/>
                <a:cs typeface="Iowan Old Style"/>
                <a:sym typeface="Iowan Old Style"/>
              </a:defRPr>
            </a:pPr>
            <a:r>
              <a:t>Normalise all of these ranges to be between 0 and 1. This creates a unit hypercube in parameter space. (N-dimensional cube with x,y,z etc between 0 and 1).</a:t>
            </a:r>
          </a:p>
          <a:p>
            <a:pPr marL="482599" indent="-482599" defTabSz="332993">
              <a:lnSpc>
                <a:spcPct val="70000"/>
              </a:lnSpc>
              <a:buSzPct val="100000"/>
              <a:buAutoNum type="arabicParenR" startAt="1"/>
              <a:defRPr i="1" sz="2736">
                <a:solidFill>
                  <a:srgbClr val="747676"/>
                </a:solidFill>
                <a:latin typeface="Iowan Old Style"/>
                <a:ea typeface="Iowan Old Style"/>
                <a:cs typeface="Iowan Old Style"/>
                <a:sym typeface="Iowan Old Style"/>
              </a:defRPr>
            </a:pPr>
            <a:r>
              <a:t>Run MultiNest. It uniformly samples the hypercube with ‘live points’ (state vectors), and fits a bounding ellipsoid around these points.</a:t>
            </a:r>
          </a:p>
          <a:p>
            <a:pPr marL="482599" indent="-482599" defTabSz="332993">
              <a:lnSpc>
                <a:spcPct val="70000"/>
              </a:lnSpc>
              <a:buSzPct val="100000"/>
              <a:buAutoNum type="arabicParenR" startAt="1"/>
              <a:defRPr i="1" sz="2736">
                <a:solidFill>
                  <a:srgbClr val="747676"/>
                </a:solidFill>
                <a:latin typeface="Iowan Old Style"/>
                <a:ea typeface="Iowan Old Style"/>
                <a:cs typeface="Iowan Old Style"/>
                <a:sym typeface="Iowan Old Style"/>
              </a:defRPr>
            </a:pPr>
            <a:r>
              <a:t>Checks are made to see if the posterior is multi-modal, and if this is true a k-means algorithm in applied recursively to split the ellipsoid into pairs of ellipsoids. (See Figure)</a:t>
            </a:r>
          </a:p>
          <a:p>
            <a:pPr marL="482599" indent="-482599" defTabSz="332993">
              <a:lnSpc>
                <a:spcPct val="70000"/>
              </a:lnSpc>
              <a:buSzPct val="100000"/>
              <a:buAutoNum type="arabicParenR" startAt="1"/>
              <a:defRPr i="1" sz="2736">
                <a:solidFill>
                  <a:srgbClr val="747676"/>
                </a:solidFill>
                <a:latin typeface="Iowan Old Style"/>
                <a:ea typeface="Iowan Old Style"/>
                <a:cs typeface="Iowan Old Style"/>
                <a:sym typeface="Iowan Old Style"/>
              </a:defRPr>
            </a:pPr>
            <a:r>
              <a:t>An associated spectrum is calculated with each live point, and compared to the data to calculate a probability (like a chi-squared).</a:t>
            </a:r>
          </a:p>
          <a:p>
            <a:pPr marL="482599" indent="-482599" defTabSz="332993">
              <a:lnSpc>
                <a:spcPct val="70000"/>
              </a:lnSpc>
              <a:buSzPct val="100000"/>
              <a:buAutoNum type="arabicParenR" startAt="1"/>
              <a:defRPr i="1" sz="2736">
                <a:solidFill>
                  <a:srgbClr val="747676"/>
                </a:solidFill>
                <a:latin typeface="Iowan Old Style"/>
                <a:ea typeface="Iowan Old Style"/>
                <a:cs typeface="Iowan Old Style"/>
                <a:sym typeface="Iowan Old Style"/>
              </a:defRPr>
            </a:pPr>
            <a:r>
              <a:t>The lowest probability live point is removed. A new live point is created, and a new bounding ellipsoid is calculated. Repeat from step 4.</a:t>
            </a:r>
          </a:p>
          <a:p>
            <a:pPr marL="482599" indent="-482599" defTabSz="332993">
              <a:lnSpc>
                <a:spcPct val="70000"/>
              </a:lnSpc>
              <a:buSzPct val="100000"/>
              <a:buAutoNum type="arabicParenR" startAt="1"/>
              <a:defRPr i="1" sz="2736">
                <a:solidFill>
                  <a:srgbClr val="747676"/>
                </a:solidFill>
                <a:latin typeface="Iowan Old Style"/>
                <a:ea typeface="Iowan Old Style"/>
                <a:cs typeface="Iowan Old Style"/>
                <a:sym typeface="Iowan Old Style"/>
              </a:defRPr>
            </a:pPr>
            <a:r>
              <a:t>Ends once a convergence criterion is met (change in Bayesian log-evidence 0.1).</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67"/>
                                        </p:tgtEl>
                                        <p:attrNameLst>
                                          <p:attrName>style.visibility</p:attrName>
                                        </p:attrNameLst>
                                      </p:cBhvr>
                                      <p:to>
                                        <p:strVal val="visible"/>
                                      </p:to>
                                    </p:set>
                                    <p:animEffect filter="dissolve" transition="in">
                                      <p:cBhvr>
                                        <p:cTn id="7" dur="10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7" grpId="1"/>
    </p:bldLst>
  </p:timing>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170" name="WHAT iS MULTINEST? MULTIMODAL POSTERIOR"/>
          <p:cNvSpPr txBox="1"/>
          <p:nvPr>
            <p:ph type="title"/>
          </p:nvPr>
        </p:nvSpPr>
        <p:spPr>
          <a:prstGeom prst="rect">
            <a:avLst/>
          </a:prstGeom>
        </p:spPr>
        <p:txBody>
          <a:bodyPr/>
          <a:lstStyle/>
          <a:p>
            <a:pPr defTabSz="543305">
              <a:spcBef>
                <a:spcPts val="2100"/>
              </a:spcBef>
              <a:defRPr sz="4836"/>
            </a:pPr>
            <a:r>
              <a:t>WHAT iS MULTINEST? </a:t>
            </a:r>
            <a:r>
              <a:rPr>
                <a:solidFill>
                  <a:srgbClr val="000000"/>
                </a:solidFill>
              </a:rPr>
              <a:t>MULTIMODAL POSTERIOR</a:t>
            </a:r>
          </a:p>
        </p:txBody>
      </p:sp>
      <p:pic>
        <p:nvPicPr>
          <p:cNvPr id="171" name="ellip.png" descr="ellip.png"/>
          <p:cNvPicPr>
            <a:picLocks noChangeAspect="1"/>
          </p:cNvPicPr>
          <p:nvPr/>
        </p:nvPicPr>
        <p:blipFill>
          <a:blip r:embed="rId2">
            <a:extLst/>
          </a:blip>
          <a:stretch>
            <a:fillRect/>
          </a:stretch>
        </p:blipFill>
        <p:spPr>
          <a:xfrm>
            <a:off x="857250" y="3544884"/>
            <a:ext cx="11290300" cy="4216401"/>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Line"/>
          <p:cNvSpPr/>
          <p:nvPr>
            <p:ph type="body" idx="13"/>
          </p:nvPr>
        </p:nvSpPr>
        <p:spPr>
          <a:prstGeom prst="line">
            <a:avLst/>
          </a:prstGeom>
        </p:spPr>
        <p:txBody>
          <a:bodyPr/>
          <a:lstStyle/>
          <a:p>
            <a:pPr marL="0" indent="0" defTabSz="457200">
              <a:spcBef>
                <a:spcPts val="0"/>
              </a:spcBef>
              <a:buSzTx/>
              <a:buNone/>
              <a:defRPr sz="1200">
                <a:latin typeface="Helvetica"/>
                <a:ea typeface="Helvetica"/>
                <a:cs typeface="Helvetica"/>
                <a:sym typeface="Helvetica"/>
              </a:defRPr>
            </a:pPr>
          </a:p>
        </p:txBody>
      </p:sp>
      <p:sp>
        <p:nvSpPr>
          <p:cNvPr id="174" name="WHAT iS MULTINEST? TOROIDAL POSTERIOR"/>
          <p:cNvSpPr txBox="1"/>
          <p:nvPr>
            <p:ph type="title"/>
          </p:nvPr>
        </p:nvSpPr>
        <p:spPr>
          <a:prstGeom prst="rect">
            <a:avLst/>
          </a:prstGeom>
        </p:spPr>
        <p:txBody>
          <a:bodyPr/>
          <a:lstStyle/>
          <a:p>
            <a:pPr defTabSz="543305">
              <a:spcBef>
                <a:spcPts val="2100"/>
              </a:spcBef>
              <a:defRPr sz="4836"/>
            </a:pPr>
            <a:r>
              <a:t>WHAT iS MULTINEST? </a:t>
            </a:r>
            <a:r>
              <a:rPr>
                <a:solidFill>
                  <a:srgbClr val="000000"/>
                </a:solidFill>
              </a:rPr>
              <a:t>TOROIDAL POSTERIOR</a:t>
            </a:r>
          </a:p>
        </p:txBody>
      </p:sp>
      <p:pic>
        <p:nvPicPr>
          <p:cNvPr id="175" name="torus.png" descr="torus.png"/>
          <p:cNvPicPr>
            <a:picLocks noChangeAspect="1"/>
          </p:cNvPicPr>
          <p:nvPr/>
        </p:nvPicPr>
        <p:blipFill>
          <a:blip r:embed="rId2">
            <a:extLst/>
          </a:blip>
          <a:stretch>
            <a:fillRect/>
          </a:stretch>
        </p:blipFill>
        <p:spPr>
          <a:xfrm>
            <a:off x="1301750" y="2394367"/>
            <a:ext cx="10401300" cy="6527801"/>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Part Two:…"/>
          <p:cNvSpPr txBox="1"/>
          <p:nvPr>
            <p:ph type="body" sz="half" idx="1"/>
          </p:nvPr>
        </p:nvSpPr>
        <p:spPr>
          <a:xfrm>
            <a:off x="834752" y="803783"/>
            <a:ext cx="11335296" cy="2714596"/>
          </a:xfrm>
          <a:prstGeom prst="rect">
            <a:avLst/>
          </a:prstGeom>
        </p:spPr>
        <p:txBody>
          <a:bodyPr/>
          <a:lstStyle/>
          <a:p>
            <a:pPr defTabSz="537463">
              <a:defRPr sz="5612"/>
            </a:pPr>
            <a:r>
              <a:t>Part Two:</a:t>
            </a:r>
            <a:br/>
            <a:r>
              <a:t> </a:t>
            </a:r>
          </a:p>
          <a:p>
            <a:pPr defTabSz="537463">
              <a:defRPr sz="4140">
                <a:solidFill>
                  <a:srgbClr val="A6AAA9"/>
                </a:solidFill>
              </a:defRPr>
            </a:pPr>
            <a:r>
              <a:t>MultiNest &amp; NEMESIS:</a:t>
            </a:r>
          </a:p>
          <a:p>
            <a:pPr defTabSz="537463">
              <a:defRPr sz="4140">
                <a:solidFill>
                  <a:srgbClr val="A6AAA9"/>
                </a:solidFill>
              </a:defRPr>
            </a:pPr>
            <a:r>
              <a:t>What MultiNest can do for you</a:t>
            </a:r>
          </a:p>
        </p:txBody>
      </p:sp>
      <p:sp>
        <p:nvSpPr>
          <p:cNvPr id="178" name="Line"/>
          <p:cNvSpPr/>
          <p:nvPr/>
        </p:nvSpPr>
        <p:spPr>
          <a:xfrm flipV="1">
            <a:off x="1082276" y="4053655"/>
            <a:ext cx="10840247" cy="2"/>
          </a:xfrm>
          <a:prstGeom prst="line">
            <a:avLst/>
          </a:prstGeom>
          <a:ln w="38100" cap="rnd">
            <a:solidFill>
              <a:srgbClr val="747676"/>
            </a:solidFill>
            <a:custDash>
              <a:ds d="100000" sp="200000"/>
            </a:custDash>
          </a:ln>
        </p:spPr>
        <p:txBody>
          <a:bodyPr lIns="50800" tIns="50800" rIns="50800" bIns="50800" anchor="ctr"/>
          <a:lstStyle/>
          <a:p>
            <a:pPr algn="l" defTabSz="457200">
              <a:defRPr sz="1200">
                <a:latin typeface="Helvetica"/>
                <a:ea typeface="Helvetica"/>
                <a:cs typeface="Helvetica"/>
                <a:sym typeface="Helvetica"/>
              </a:defRPr>
            </a:pPr>
          </a:p>
        </p:txBody>
      </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